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88" r:id="rId7"/>
    <p:sldId id="289" r:id="rId8"/>
    <p:sldId id="290" r:id="rId9"/>
    <p:sldId id="293" r:id="rId10"/>
    <p:sldId id="261" r:id="rId11"/>
    <p:sldId id="282" r:id="rId12"/>
    <p:sldId id="262" r:id="rId13"/>
    <p:sldId id="297" r:id="rId14"/>
    <p:sldId id="263" r:id="rId15"/>
    <p:sldId id="281" r:id="rId16"/>
    <p:sldId id="264" r:id="rId17"/>
    <p:sldId id="276" r:id="rId18"/>
    <p:sldId id="299" r:id="rId19"/>
    <p:sldId id="298" r:id="rId20"/>
    <p:sldId id="295" r:id="rId21"/>
    <p:sldId id="296" r:id="rId22"/>
    <p:sldId id="277" r:id="rId23"/>
    <p:sldId id="279" r:id="rId24"/>
    <p:sldId id="265" r:id="rId25"/>
    <p:sldId id="280" r:id="rId26"/>
    <p:sldId id="266" r:id="rId27"/>
    <p:sldId id="267" r:id="rId28"/>
    <p:sldId id="268" r:id="rId29"/>
    <p:sldId id="269" r:id="rId30"/>
    <p:sldId id="270" r:id="rId31"/>
    <p:sldId id="271" r:id="rId32"/>
    <p:sldId id="285" r:id="rId33"/>
    <p:sldId id="272" r:id="rId34"/>
    <p:sldId id="286" r:id="rId35"/>
    <p:sldId id="273" r:id="rId36"/>
    <p:sldId id="274" r:id="rId37"/>
    <p:sldId id="294" r:id="rId38"/>
    <p:sldId id="278" r:id="rId39"/>
    <p:sldId id="284" r:id="rId40"/>
    <p:sldId id="287" r:id="rId41"/>
    <p:sldId id="275" r:id="rId42"/>
    <p:sldId id="283" r:id="rId43"/>
    <p:sldId id="301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13CD"/>
    <a:srgbClr val="F5CB1B"/>
    <a:srgbClr val="58DB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6EEA-C2AC-4551-96F3-84A734A2A3F8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2E994-FA89-4390-B192-A11770447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1CF3F-C9AC-41C0-832B-6667485E0DCF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E8836-3423-417C-9FD8-FBEACC1EA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42AAD-8B34-4B28-B4F6-9FD6AF7F476F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6D1EA-1535-4067-9D58-55AF5DFD3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FD8A8-D862-4DD5-9D2C-485EA64DE795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3D827-280A-42E9-8252-8A7448A5A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AB8A9-323E-4933-82B9-4B52FD113A90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0770-CF02-4A45-B6D3-687617945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18F5B-C161-403A-9CA8-CC682DF246FF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A67E-7794-4519-A90A-EFE26596C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4559-9F3A-4886-951E-4BCBE9EFBB7A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3EC64-8586-4DC8-9C9A-409D67221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A11D-BC6B-4301-9ECA-B01250C8F5FD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B7C51-ECF6-4380-8A96-02998FBAB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CD5B6-094D-4CBC-A92D-8A2D8832563F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9DD3-F377-44EA-B3E3-1BF95E7AD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940C-D055-4317-AF07-BAC2A5C296FE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7D702-AB90-4567-A319-6A117CC19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783F-3126-42BC-960E-BC4AB6FAEA4E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0241D-4411-4726-9995-AC2D06B70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F12D07-D2FC-4641-8A5E-40E759E5F841}" type="datetimeFigureOut">
              <a:rPr lang="ru-RU"/>
              <a:pPr>
                <a:defRPr/>
              </a:pPr>
              <a:t>15.09.2021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1F67B3-92DA-4A3C-80C3-FA4093D4A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84" r:id="rId9"/>
    <p:sldLayoutId id="2147483675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tuzhaschool1.ucoz.ru/Docs/pitanie/2-metod_rekomendacii_glavnogo_san_vracha_0179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26" y="214290"/>
            <a:ext cx="8786874" cy="164307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913CD"/>
                </a:solidFill>
              </a:rPr>
              <a:t>Общественный (родительский) контроль за организацией и качеством питания детей в общеобразовательных учреждениях Приморского края</a:t>
            </a:r>
            <a:endParaRPr lang="ru-RU" sz="3200" dirty="0">
              <a:solidFill>
                <a:srgbClr val="F913CD"/>
              </a:solidFill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13315" name="Picture 2" descr="C:\Documents and Settings\GLN\Рабочий стол\6e69cf1c-442b-4297-a362-fbf970d2b49c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857375"/>
            <a:ext cx="8572500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715375" cy="8572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913CD"/>
                </a:solidFill>
              </a:rPr>
              <a:t>Порядок доступа</a:t>
            </a:r>
            <a:r>
              <a:rPr lang="ru-RU" sz="3200" b="1" dirty="0" smtClean="0">
                <a:solidFill>
                  <a:srgbClr val="002060"/>
                </a:solidFill>
              </a:rPr>
              <a:t> законных представителей обучающихся </a:t>
            </a:r>
            <a:r>
              <a:rPr lang="ru-RU" sz="3200" b="1" dirty="0" smtClean="0">
                <a:solidFill>
                  <a:srgbClr val="F913CD"/>
                </a:solidFill>
              </a:rPr>
              <a:t>в помещения для приема пищи.</a:t>
            </a:r>
            <a:endParaRPr lang="ru-RU" sz="3200" b="1" dirty="0">
              <a:solidFill>
                <a:srgbClr val="F913CD"/>
              </a:solidFill>
            </a:endParaRPr>
          </a:p>
        </p:txBody>
      </p:sp>
      <p:pic>
        <p:nvPicPr>
          <p:cNvPr id="22530" name="Picture 2" descr="C:\Documents and Settings\GLN\Рабочий стол\thumb.php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3643313"/>
            <a:ext cx="1905000" cy="2952750"/>
          </a:xfrm>
        </p:spPr>
      </p:pic>
      <p:sp>
        <p:nvSpPr>
          <p:cNvPr id="22531" name="Прямоугольник 4"/>
          <p:cNvSpPr>
            <a:spLocks noChangeArrowheads="1"/>
          </p:cNvSpPr>
          <p:nvPr/>
        </p:nvSpPr>
        <p:spPr bwMode="auto">
          <a:xfrm>
            <a:off x="1928813" y="1214438"/>
            <a:ext cx="700087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just"/>
            <a:r>
              <a:rPr lang="ru-RU" sz="2000">
                <a:solidFill>
                  <a:srgbClr val="C00000"/>
                </a:solidFill>
                <a:latin typeface="Constantia" pitchFamily="18" charset="0"/>
              </a:rPr>
              <a:t>-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Родители (законные представители) </a:t>
            </a: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обучающихся , изъявившие желание участвовать в мониторинге питания ,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должны уведомить </a:t>
            </a: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(письменно или устно) руководителя общеобразовательной организации. </a:t>
            </a:r>
          </a:p>
          <a:p>
            <a:pPr indent="-342900" algn="just"/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- По решению Управляющего совета или совета родителей (законных представителей) обучающихся </a:t>
            </a:r>
            <a:r>
              <a:rPr lang="ru-RU" sz="2000" b="1">
                <a:solidFill>
                  <a:srgbClr val="F913CD"/>
                </a:solidFill>
                <a:latin typeface="Constantia" pitchFamily="18" charset="0"/>
              </a:rPr>
              <a:t>войти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000" b="1">
                <a:solidFill>
                  <a:srgbClr val="F913CD"/>
                </a:solidFill>
                <a:latin typeface="Constantia" pitchFamily="18" charset="0"/>
              </a:rPr>
              <a:t>в состав комиссии по контролю за организацией питания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или </a:t>
            </a:r>
            <a:r>
              <a:rPr lang="ru-RU" sz="2000" b="1">
                <a:solidFill>
                  <a:srgbClr val="F913CD"/>
                </a:solidFill>
                <a:latin typeface="Constantia" pitchFamily="18" charset="0"/>
              </a:rPr>
              <a:t>согласовать свое участие (разовое или периодическое)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в составе общественной комиссии. </a:t>
            </a:r>
          </a:p>
          <a:p>
            <a:pPr indent="-342900" algn="just"/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- </a:t>
            </a: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Иметь личную медицинскую книжку,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оформленную в соответствии с требованиями санитарного законодательства. </a:t>
            </a: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Получить допуск от ответственного лица общеобразовательной организации (при отсутствии медицинского работника)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с отметкой в "Гигиеническом журнале" об отсутствии признаков инфекционных заболеваний. </a:t>
            </a:r>
          </a:p>
        </p:txBody>
      </p:sp>
      <p:pic>
        <p:nvPicPr>
          <p:cNvPr id="22532" name="Picture 4" descr="C:\Documents and Settings\GLN\Рабочий стол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75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smtClean="0">
                <a:solidFill>
                  <a:srgbClr val="F913CD"/>
                </a:solidFill>
              </a:rPr>
              <a:t>В соответствии с временными методическими рекомендациями "Профилактика, диагностика и лечение новой короновирусной инфекции (COVID-19)"</a:t>
            </a:r>
            <a:endParaRPr lang="ru-RU" sz="2800" smtClean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5" y="1928813"/>
            <a:ext cx="4786313" cy="46815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При каждом посещении допуск членов комиссии родительского контроля </a:t>
            </a:r>
            <a:r>
              <a:rPr lang="ru-RU" b="1" dirty="0" smtClean="0">
                <a:solidFill>
                  <a:srgbClr val="002060"/>
                </a:solidFill>
              </a:rPr>
              <a:t>в школьную столовую осуществляется после </a:t>
            </a:r>
            <a:r>
              <a:rPr lang="ru-RU" b="1" dirty="0" smtClean="0">
                <a:solidFill>
                  <a:srgbClr val="F913CD"/>
                </a:solidFill>
              </a:rPr>
              <a:t>проведения термометрии, </a:t>
            </a:r>
            <a:r>
              <a:rPr lang="ru-RU" b="1" dirty="0" smtClean="0">
                <a:solidFill>
                  <a:srgbClr val="002060"/>
                </a:solidFill>
              </a:rPr>
              <a:t>предоставления сведения </a:t>
            </a:r>
            <a:r>
              <a:rPr lang="ru-RU" b="1" dirty="0" smtClean="0">
                <a:solidFill>
                  <a:srgbClr val="F913CD"/>
                </a:solidFill>
              </a:rPr>
              <a:t>результатов тестирования (</a:t>
            </a:r>
            <a:r>
              <a:rPr lang="ru-RU" b="1" dirty="0" err="1" smtClean="0">
                <a:solidFill>
                  <a:srgbClr val="F913CD"/>
                </a:solidFill>
              </a:rPr>
              <a:t>ПЦР-тест</a:t>
            </a:r>
            <a:r>
              <a:rPr lang="ru-RU" b="1" dirty="0" smtClean="0">
                <a:solidFill>
                  <a:srgbClr val="F913CD"/>
                </a:solidFill>
              </a:rPr>
              <a:t> отрицательный) </a:t>
            </a:r>
            <a:r>
              <a:rPr lang="ru-RU" b="1" dirty="0" smtClean="0">
                <a:solidFill>
                  <a:srgbClr val="002060"/>
                </a:solidFill>
              </a:rPr>
              <a:t>или наличие справки </a:t>
            </a:r>
            <a:r>
              <a:rPr lang="ru-RU" b="1" dirty="0" smtClean="0">
                <a:solidFill>
                  <a:srgbClr val="F913CD"/>
                </a:solidFill>
              </a:rPr>
              <a:t>об отсутствии </a:t>
            </a:r>
            <a:r>
              <a:rPr lang="ru-RU" b="1" dirty="0" err="1" smtClean="0">
                <a:solidFill>
                  <a:srgbClr val="F913CD"/>
                </a:solidFill>
              </a:rPr>
              <a:t>коронавируса</a:t>
            </a:r>
            <a:r>
              <a:rPr lang="ru-RU" b="1" dirty="0" smtClean="0">
                <a:solidFill>
                  <a:srgbClr val="F913CD"/>
                </a:solidFill>
              </a:rPr>
              <a:t> .</a:t>
            </a:r>
            <a:endParaRPr lang="ru-RU" dirty="0"/>
          </a:p>
        </p:txBody>
      </p:sp>
      <p:pic>
        <p:nvPicPr>
          <p:cNvPr id="23555" name="Picture 2" descr="C:\Documents and Settings\GLN\Рабочий сто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25"/>
            <a:ext cx="42148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5095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913CD"/>
                </a:solidFill>
              </a:rPr>
              <a:t>Провеведение</a:t>
            </a:r>
            <a:r>
              <a:rPr lang="ru-RU" b="1" dirty="0" smtClean="0">
                <a:solidFill>
                  <a:srgbClr val="F913CD"/>
                </a:solidFill>
              </a:rPr>
              <a:t> мониторинга</a:t>
            </a:r>
            <a:endParaRPr lang="ru-RU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8858250" cy="5500688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Все члены комиссии при посещении помещения для приема пищи должны быть обеспечены </a:t>
            </a:r>
            <a:r>
              <a:rPr lang="ru-RU" b="1" dirty="0" smtClean="0">
                <a:solidFill>
                  <a:schemeClr val="accent1"/>
                </a:solidFill>
              </a:rPr>
              <a:t>санитарной одеждой.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Проведение мониторинга осуществляется </a:t>
            </a:r>
            <a:r>
              <a:rPr lang="ru-RU" b="1" dirty="0" smtClean="0">
                <a:solidFill>
                  <a:srgbClr val="C00000"/>
                </a:solidFill>
              </a:rPr>
              <a:t>при сопровождении представителя администрации  </a:t>
            </a:r>
            <a:r>
              <a:rPr lang="ru-RU" b="1" dirty="0" smtClean="0">
                <a:solidFill>
                  <a:srgbClr val="002060"/>
                </a:solidFill>
              </a:rPr>
              <a:t>общеобразовательной организации.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Родители (законные представители) обучающихся </a:t>
            </a:r>
            <a:r>
              <a:rPr lang="ru-RU" b="1" dirty="0" smtClean="0">
                <a:solidFill>
                  <a:srgbClr val="C00000"/>
                </a:solidFill>
              </a:rPr>
              <a:t>обязаны выполнять</a:t>
            </a:r>
            <a:r>
              <a:rPr lang="ru-RU" b="1" dirty="0" smtClean="0">
                <a:solidFill>
                  <a:srgbClr val="002060"/>
                </a:solidFill>
              </a:rPr>
              <a:t> установленные образовательной организацией </a:t>
            </a:r>
            <a:r>
              <a:rPr lang="ru-RU" b="1" dirty="0" smtClean="0">
                <a:solidFill>
                  <a:srgbClr val="C00000"/>
                </a:solidFill>
              </a:rPr>
              <a:t>правила внутреннего распорядка.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При проведении мониторинга </a:t>
            </a:r>
            <a:r>
              <a:rPr lang="ru-RU" b="1" dirty="0" smtClean="0">
                <a:solidFill>
                  <a:srgbClr val="F913CD"/>
                </a:solidFill>
              </a:rPr>
              <a:t>имеют право</a:t>
            </a:r>
            <a:r>
              <a:rPr lang="ru-RU" b="1" dirty="0" smtClean="0">
                <a:solidFill>
                  <a:srgbClr val="002060"/>
                </a:solidFill>
              </a:rPr>
              <a:t> руководствоваться Методическими рекомендациями </a:t>
            </a:r>
            <a:r>
              <a:rPr lang="ru-RU" b="1" dirty="0" smtClean="0">
                <a:solidFill>
                  <a:srgbClr val="F913CD"/>
                </a:solidFill>
              </a:rPr>
              <a:t>МР 2.4.0180-20 </a:t>
            </a:r>
            <a:r>
              <a:rPr lang="ru-RU" b="1" dirty="0" smtClean="0">
                <a:solidFill>
                  <a:srgbClr val="002060"/>
                </a:solidFill>
              </a:rPr>
              <a:t>"Родительский контроль за организацией питания детей в общеобразовательных организациях".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85750" y="142875"/>
            <a:ext cx="8572500" cy="1357313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rgbClr val="F913CD"/>
                </a:solidFill>
              </a:rPr>
              <a:t>В каких помещениях может осуществляться питание обучающихся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571625"/>
            <a:ext cx="8572500" cy="47529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В помещениях, находящихся в основном здании общеобразовательной организации, пристроенных к зданию, или в отдельно стоящем здании.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Организациями общественного питания общеобразовательных организаций для обслуживания обучающихся могут быть: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столовые, работающие на продовольственном сырье или на полуфабрикатах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 столовые - </a:t>
            </a:r>
            <a:r>
              <a:rPr lang="ru-RU" b="1" dirty="0" err="1" smtClean="0">
                <a:solidFill>
                  <a:srgbClr val="F913CD"/>
                </a:solidFill>
              </a:rPr>
              <a:t>доготовочные</a:t>
            </a:r>
            <a:endParaRPr lang="ru-RU" b="1" dirty="0" smtClean="0">
              <a:solidFill>
                <a:srgbClr val="F913CD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- буфеты - раздаточные</a:t>
            </a:r>
            <a:endParaRPr lang="ru-RU" b="1" dirty="0">
              <a:solidFill>
                <a:srgbClr val="F913CD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15375" cy="785812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rgbClr val="F913CD"/>
                </a:solidFill>
              </a:rPr>
              <a:t>Мероприятия родительского контроля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65650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26627" name="Picture 3" descr="C:\Documents and Settings\GLN\Рабочий стол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071563"/>
            <a:ext cx="8643937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Прямоугольник 5"/>
          <p:cNvSpPr>
            <a:spLocks noChangeArrowheads="1"/>
          </p:cNvSpPr>
          <p:nvPr/>
        </p:nvSpPr>
        <p:spPr bwMode="auto">
          <a:xfrm>
            <a:off x="428625" y="3214688"/>
            <a:ext cx="8286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- </a:t>
            </a:r>
            <a:r>
              <a:rPr lang="ru-RU" sz="3600" b="1">
                <a:solidFill>
                  <a:srgbClr val="C00000"/>
                </a:solidFill>
                <a:latin typeface="Constantia" pitchFamily="18" charset="0"/>
              </a:rPr>
              <a:t>сво</a:t>
            </a:r>
            <a:r>
              <a:rPr lang="ru-RU" sz="3600" b="1">
                <a:solidFill>
                  <a:srgbClr val="FF0000"/>
                </a:solidFill>
                <a:latin typeface="Constantia" pitchFamily="18" charset="0"/>
              </a:rPr>
              <a:t>е</a:t>
            </a:r>
            <a:r>
              <a:rPr lang="ru-RU" sz="3600" b="1">
                <a:solidFill>
                  <a:srgbClr val="FFFF00"/>
                </a:solidFill>
                <a:latin typeface="Constantia" pitchFamily="18" charset="0"/>
              </a:rPr>
              <a:t>времен</a:t>
            </a:r>
            <a:r>
              <a:rPr lang="ru-RU" sz="3600" b="1">
                <a:solidFill>
                  <a:srgbClr val="C00000"/>
                </a:solidFill>
                <a:latin typeface="Constantia" pitchFamily="18" charset="0"/>
              </a:rPr>
              <a:t>ность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 </a:t>
            </a:r>
            <a:r>
              <a:rPr lang="ru-RU" sz="3600" b="1">
                <a:solidFill>
                  <a:srgbClr val="FFFF00"/>
                </a:solidFill>
                <a:latin typeface="Constantia" pitchFamily="18" charset="0"/>
              </a:rPr>
              <a:t>посе</a:t>
            </a:r>
            <a:r>
              <a:rPr lang="ru-RU" sz="3600" b="1">
                <a:solidFill>
                  <a:srgbClr val="FF0000"/>
                </a:solidFill>
                <a:latin typeface="Constantia" pitchFamily="18" charset="0"/>
              </a:rPr>
              <a:t>щения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 обучающихся </a:t>
            </a:r>
            <a:r>
              <a:rPr lang="ru-RU" sz="3600" b="1">
                <a:solidFill>
                  <a:srgbClr val="C00000"/>
                </a:solidFill>
                <a:latin typeface="Constantia" pitchFamily="18" charset="0"/>
              </a:rPr>
              <a:t>столовой</a:t>
            </a:r>
            <a:r>
              <a:rPr lang="ru-RU" sz="3600" b="1">
                <a:solidFill>
                  <a:srgbClr val="7030A0"/>
                </a:solidFill>
                <a:latin typeface="Constantia" pitchFamily="18" charset="0"/>
              </a:rPr>
              <a:t> в соответствие с утвержденным графиком приема пищи;</a:t>
            </a:r>
          </a:p>
          <a:p>
            <a:r>
              <a:rPr lang="ru-RU" sz="3600">
                <a:latin typeface="Constantia" pitchFamily="18" charset="0"/>
              </a:rPr>
              <a:t> </a:t>
            </a:r>
            <a:r>
              <a:rPr lang="ru-RU" sz="3600" b="1">
                <a:solidFill>
                  <a:srgbClr val="002060"/>
                </a:solidFill>
                <a:latin typeface="Constantia" pitchFamily="18" charset="0"/>
              </a:rPr>
              <a:t>- соответствие</a:t>
            </a:r>
            <a:r>
              <a:rPr lang="ru-RU" sz="3600" b="1">
                <a:solidFill>
                  <a:srgbClr val="F913CD"/>
                </a:solidFill>
                <a:latin typeface="Constantia" pitchFamily="18" charset="0"/>
              </a:rPr>
              <a:t> реализуемых </a:t>
            </a:r>
            <a:r>
              <a:rPr lang="ru-RU" sz="3600" b="1">
                <a:solidFill>
                  <a:srgbClr val="002060"/>
                </a:solidFill>
                <a:latin typeface="Constantia" pitchFamily="18" charset="0"/>
              </a:rPr>
              <a:t>блюд утвержденному меню;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2400" cy="78581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smtClean="0">
                <a:solidFill>
                  <a:srgbClr val="F913CD"/>
                </a:solidFill>
              </a:rPr>
              <a:t>Культура правильного питания</a:t>
            </a:r>
            <a:endParaRPr lang="ru-RU" sz="4800">
              <a:solidFill>
                <a:srgbClr val="F913CD"/>
              </a:solidFill>
            </a:endParaRPr>
          </a:p>
        </p:txBody>
      </p:sp>
      <p:sp>
        <p:nvSpPr>
          <p:cNvPr id="27650" name="Текст 10"/>
          <p:cNvSpPr>
            <a:spLocks noGrp="1"/>
          </p:cNvSpPr>
          <p:nvPr>
            <p:ph type="body" idx="1"/>
          </p:nvPr>
        </p:nvSpPr>
        <p:spPr>
          <a:xfrm>
            <a:off x="4500563" y="1643063"/>
            <a:ext cx="3730625" cy="4643437"/>
          </a:xfrm>
        </p:spPr>
        <p:txBody>
          <a:bodyPr/>
          <a:lstStyle/>
          <a:p>
            <a:r>
              <a:rPr lang="ru-RU" sz="2400" b="1" smtClean="0">
                <a:solidFill>
                  <a:srgbClr val="002060"/>
                </a:solidFill>
              </a:rPr>
              <a:t>Наличие благоприятных условий для приема пищи, интерьер обеденного зала, сервировка столов, соответствующие нормативным требованиям параметры микроклимата, освещенности.</a:t>
            </a:r>
          </a:p>
        </p:txBody>
      </p:sp>
      <p:pic>
        <p:nvPicPr>
          <p:cNvPr id="27651" name="Picture 5" descr="C:\Documents and Settings\GLN\Рабочий стол\скачанные файлы (3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643063"/>
            <a:ext cx="4000500" cy="3929062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785812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F913CD"/>
                </a:solidFill>
              </a:rPr>
              <a:t>Санитарно-техническое содержание обеденного зала: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0" y="1214438"/>
            <a:ext cx="3786188" cy="5643562"/>
          </a:xfrm>
        </p:spPr>
        <p:txBody>
          <a:bodyPr>
            <a:normAutofit lnSpcReduction="10000"/>
          </a:bodyPr>
          <a:lstStyle/>
          <a:p>
            <a:pPr marL="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b="1" dirty="0" smtClean="0">
                <a:solidFill>
                  <a:srgbClr val="F913CD"/>
                </a:solidFill>
              </a:rPr>
              <a:t>- состояние обеденной мебели, столовой посуды, наличие салфеток и т.п.; 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- проведение уборки обеденного зала по завершении каждого приема пищи. </a:t>
            </a:r>
          </a:p>
          <a:p>
            <a:pPr marL="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  <p:pic>
        <p:nvPicPr>
          <p:cNvPr id="28675" name="Picture 3" descr="C:\Documents and Settings\GLN\Рабочий стол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357313"/>
            <a:ext cx="4786313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571500" y="500063"/>
            <a:ext cx="8229600" cy="5715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F913CD"/>
                </a:solidFill>
              </a:rPr>
              <a:t>Наличие условий для  соблюдения правил личной гигиены: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071563"/>
            <a:ext cx="4114800" cy="4429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400" b="1" dirty="0" smtClean="0">
                <a:solidFill>
                  <a:srgbClr val="002060"/>
                </a:solidFill>
              </a:rPr>
              <a:t>обучающихся;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400" b="1" dirty="0" smtClean="0">
                <a:solidFill>
                  <a:srgbClr val="002060"/>
                </a:solidFill>
              </a:rPr>
              <a:t>Наличие и состояние </a:t>
            </a:r>
            <a:r>
              <a:rPr lang="ru-RU" sz="3400" b="1" dirty="0" smtClean="0">
                <a:solidFill>
                  <a:srgbClr val="F913CD"/>
                </a:solidFill>
              </a:rPr>
              <a:t>санитарной одежды </a:t>
            </a:r>
            <a:r>
              <a:rPr lang="ru-RU" sz="3400" b="1" dirty="0" smtClean="0">
                <a:solidFill>
                  <a:srgbClr val="002060"/>
                </a:solidFill>
              </a:rPr>
              <a:t>у сотрудников, осуществляющих раздачу готовых блюд.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9699" name="Picture 2" descr="C:\Documents and Settings\GLN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071563"/>
            <a:ext cx="4500563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Прямоугольник 4"/>
          <p:cNvSpPr>
            <a:spLocks noChangeArrowheads="1"/>
          </p:cNvSpPr>
          <p:nvPr/>
        </p:nvSpPr>
        <p:spPr bwMode="auto">
          <a:xfrm>
            <a:off x="0" y="5143500"/>
            <a:ext cx="87868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Порционирование и раздача блюд должна осуществляться персоналом пищеблока </a:t>
            </a:r>
            <a:r>
              <a:rPr lang="ru-RU" sz="2400" b="1" i="1" u="sng">
                <a:solidFill>
                  <a:srgbClr val="002060"/>
                </a:solidFill>
                <a:latin typeface="Constantia" pitchFamily="18" charset="0"/>
              </a:rPr>
              <a:t>в одноразовых перчатках, кулинарных изделий (выпечка и т.п.) — с использованием специальных щипцов.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7858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913CD"/>
                </a:solidFill>
              </a:rPr>
              <a:t>Наличие инвентаря для раздачи</a:t>
            </a:r>
            <a:endParaRPr lang="ru-RU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50" y="1604963"/>
            <a:ext cx="6215063" cy="5038725"/>
          </a:xfrm>
        </p:spPr>
        <p:txBody>
          <a:bodyPr>
            <a:normAutofit fontScale="77500" lnSpcReduction="20000"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Для раздачи основных блюд, приготовленных и (или) подаваемых с соусами, необходимо наличие на пищеблоке </a:t>
            </a:r>
            <a:r>
              <a:rPr lang="ru-RU" b="1" dirty="0" smtClean="0">
                <a:solidFill>
                  <a:srgbClr val="FF0000"/>
                </a:solidFill>
              </a:rPr>
              <a:t>специального кухонного инвентаря (разливочные ложки, соусницы) </a:t>
            </a:r>
            <a:r>
              <a:rPr lang="ru-RU" b="1" dirty="0" smtClean="0">
                <a:solidFill>
                  <a:srgbClr val="7030A0"/>
                </a:solidFill>
              </a:rPr>
              <a:t>с мерной меткой установленных объемов (50, 75 мл и т.д.). 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Для раздачи блюд жидкой (полужидкой) консистенции (первые, третьи блюда, жидкие каши, молочные супы и т.п.) </a:t>
            </a:r>
            <a:r>
              <a:rPr lang="ru-RU" b="1" dirty="0" smtClean="0">
                <a:solidFill>
                  <a:srgbClr val="FF0000"/>
                </a:solidFill>
              </a:rPr>
              <a:t>необходимо наличие на пищеблоке специального кухонного инвентаря (ковши) с длиной ручки, позволяющей при приготовлении и раздаче перемешивать весь объем блюда </a:t>
            </a:r>
            <a:r>
              <a:rPr lang="ru-RU" b="1" dirty="0" smtClean="0">
                <a:solidFill>
                  <a:srgbClr val="7030A0"/>
                </a:solidFill>
              </a:rPr>
              <a:t>в кастрюле, с мерной меткой установленных объемов (200, 250 мл и т.д.).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30723" name="Picture 2" descr="C:\Documents and Settings\GLN\Рабочий стол\скачанные файлы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928813"/>
            <a:ext cx="2443162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3" descr="C:\Documents and Settings\GLN\Рабочий стол\скачанные файлы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000500"/>
            <a:ext cx="235743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85875"/>
          </a:xfrm>
        </p:spPr>
        <p:txBody>
          <a:bodyPr/>
          <a:lstStyle/>
          <a:p>
            <a:pPr algn="ctr"/>
            <a:r>
              <a:rPr lang="ru-RU" sz="4400" b="1" smtClean="0">
                <a:solidFill>
                  <a:srgbClr val="F913CD"/>
                </a:solidFill>
              </a:rPr>
              <a:t>В чем осуществляется доставка готовых блюд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25" y="1571625"/>
            <a:ext cx="5643563" cy="5072063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7030A0"/>
                </a:solidFill>
              </a:rPr>
              <a:t>При доставке готовых блюд и холодных закусок в буфеты -раздаточные должны использоваться </a:t>
            </a:r>
            <a:r>
              <a:rPr lang="ru-RU" b="1" dirty="0" smtClean="0">
                <a:solidFill>
                  <a:srgbClr val="F913CD"/>
                </a:solidFill>
              </a:rPr>
              <a:t>изотермические емкости,</a:t>
            </a:r>
            <a:r>
              <a:rPr lang="ru-RU" b="1" dirty="0" smtClean="0">
                <a:solidFill>
                  <a:srgbClr val="7030A0"/>
                </a:solidFill>
              </a:rPr>
              <a:t> внутренняя поверхность которых выполнена из материалов, отвечающих требованиям, предъявляемым к материалам, разрешенным для контакта с пищевыми продуктами и поддерживает требуемый температурный режим.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1747" name="Picture 2" descr="C:\Documents and Settings\GLN\Рабочий стол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071688"/>
            <a:ext cx="285750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3" descr="C:\Documents and Settings\GLN\Рабочий стол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357688"/>
            <a:ext cx="2857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071563"/>
          </a:xfrm>
        </p:spPr>
        <p:txBody>
          <a:bodyPr/>
          <a:lstStyle/>
          <a:p>
            <a:pPr algn="ctr"/>
            <a:r>
              <a:rPr lang="ru-RU" sz="2800" b="1" smtClean="0">
                <a:solidFill>
                  <a:srgbClr val="F913CD"/>
                </a:solidFill>
              </a:rPr>
              <a:t>В соответствии с задачей, поставленной </a:t>
            </a:r>
            <a:r>
              <a:rPr lang="ru-RU" sz="2800" b="1" smtClean="0">
                <a:solidFill>
                  <a:srgbClr val="002060"/>
                </a:solidFill>
              </a:rPr>
              <a:t>Президентом Российской Федерации </a:t>
            </a:r>
            <a:r>
              <a:rPr lang="ru-RU" sz="2800" b="1" smtClean="0">
                <a:solidFill>
                  <a:srgbClr val="F913CD"/>
                </a:solidFill>
              </a:rPr>
              <a:t>в Послании Федеральному Собранию 15 января 2020 года: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428750"/>
            <a:ext cx="8715375" cy="5214938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Федеральным законом от 01.03.2020 года N 47-ФЗ в ст. 37 Закона об образовании внесены поправки, </a:t>
            </a:r>
            <a:r>
              <a:rPr lang="ru-RU" b="1" dirty="0" smtClean="0">
                <a:solidFill>
                  <a:srgbClr val="F913CD"/>
                </a:solidFill>
              </a:rPr>
              <a:t>согласно которым с 1 сентября 2020 года все учащиеся начальной школы обеспечиваются не менее одного раза в день бесплатным горячим питанием, </a:t>
            </a:r>
            <a:r>
              <a:rPr lang="ru-RU" b="1" dirty="0" smtClean="0">
                <a:solidFill>
                  <a:srgbClr val="002060"/>
                </a:solidFill>
              </a:rPr>
              <a:t>предусматривающим наличие горячего блюда (не считая горячего напитка) за счет бюджетов федерального, регионального и местного уровней, а также за счет иных источников финансирования, установленных законом.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Чтобы в новом учебном году образовательные учреждения смогли начать это делать, </a:t>
            </a:r>
            <a:r>
              <a:rPr lang="ru-RU" b="1" dirty="0" smtClean="0">
                <a:solidFill>
                  <a:srgbClr val="F913CD"/>
                </a:solidFill>
              </a:rPr>
              <a:t>Правительство дополнительно направит в регионы более 127,7 </a:t>
            </a:r>
            <a:r>
              <a:rPr lang="ru-RU" b="1" dirty="0" err="1" smtClean="0">
                <a:solidFill>
                  <a:srgbClr val="F913CD"/>
                </a:solidFill>
              </a:rPr>
              <a:t>млн</a:t>
            </a:r>
            <a:r>
              <a:rPr lang="ru-RU" b="1" dirty="0" smtClean="0">
                <a:solidFill>
                  <a:srgbClr val="F913CD"/>
                </a:solidFill>
              </a:rPr>
              <a:t> рублей. </a:t>
            </a:r>
            <a:r>
              <a:rPr lang="ru-RU" b="1" dirty="0" smtClean="0">
                <a:solidFill>
                  <a:srgbClr val="002060"/>
                </a:solidFill>
              </a:rPr>
              <a:t>Распоряжение от 8 июня 2021 года №1508-р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286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913CD"/>
                </a:solidFill>
              </a:rPr>
              <a:t>Организация контроля температуры блюд</a:t>
            </a:r>
            <a:endParaRPr lang="ru-RU" sz="4400" b="1" dirty="0">
              <a:solidFill>
                <a:srgbClr val="F913CD"/>
              </a:solidFill>
            </a:endParaRP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4143375" y="1285875"/>
            <a:ext cx="4857750" cy="5357813"/>
          </a:xfrm>
        </p:spPr>
        <p:txBody>
          <a:bodyPr/>
          <a:lstStyle/>
          <a:p>
            <a:r>
              <a:rPr lang="ru-RU" sz="2400" b="1" smtClean="0">
                <a:solidFill>
                  <a:srgbClr val="002060"/>
                </a:solidFill>
              </a:rPr>
              <a:t>С целью минимизации риска теплового воздействия для контроля температуры блюд на линии раздачи потребителю </a:t>
            </a:r>
            <a:r>
              <a:rPr lang="ru-RU" sz="2400" b="1" smtClean="0">
                <a:solidFill>
                  <a:srgbClr val="F913CD"/>
                </a:solidFill>
              </a:rPr>
              <a:t>должны использоваться термометры.</a:t>
            </a:r>
          </a:p>
          <a:p>
            <a:r>
              <a:rPr lang="ru-RU" sz="2400" b="1" smtClean="0">
                <a:solidFill>
                  <a:srgbClr val="F913CD"/>
                </a:solidFill>
              </a:rPr>
              <a:t>Температура</a:t>
            </a:r>
            <a:r>
              <a:rPr lang="ru-RU" sz="2400" b="1" smtClean="0">
                <a:solidFill>
                  <a:srgbClr val="002060"/>
                </a:solidFill>
              </a:rPr>
              <a:t> горячих жидких блюд и иных горячих блюд, напитков, реализуемых учащимся через раздачу, </a:t>
            </a:r>
            <a:r>
              <a:rPr lang="ru-RU" sz="2400" b="1" smtClean="0">
                <a:solidFill>
                  <a:srgbClr val="F913CD"/>
                </a:solidFill>
              </a:rPr>
              <a:t>должна соответствовать технологическим документам.</a:t>
            </a:r>
          </a:p>
        </p:txBody>
      </p:sp>
      <p:pic>
        <p:nvPicPr>
          <p:cNvPr id="32771" name="Picture 2" descr="C:\Documents and Settings\GLN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857375"/>
            <a:ext cx="378618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smtClean="0">
                <a:solidFill>
                  <a:srgbClr val="F913CD"/>
                </a:solidFill>
              </a:rPr>
              <a:t>Какой срок реализации готовых блюд</a:t>
            </a: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5214938" y="1857375"/>
            <a:ext cx="3714750" cy="4467225"/>
          </a:xfrm>
        </p:spPr>
        <p:txBody>
          <a:bodyPr/>
          <a:lstStyle/>
          <a:p>
            <a:r>
              <a:rPr lang="ru-RU" sz="2800" b="1" smtClean="0">
                <a:solidFill>
                  <a:srgbClr val="002060"/>
                </a:solidFill>
              </a:rPr>
              <a:t>Пищу необходимо готовить на каждый прием и реализовать </a:t>
            </a:r>
            <a:r>
              <a:rPr lang="ru-RU" sz="2800" b="1" smtClean="0">
                <a:solidFill>
                  <a:srgbClr val="FF0000"/>
                </a:solidFill>
              </a:rPr>
              <a:t>не позднее 2 часов </a:t>
            </a:r>
            <a:r>
              <a:rPr lang="ru-RU" sz="2800" b="1" smtClean="0">
                <a:solidFill>
                  <a:srgbClr val="002060"/>
                </a:solidFill>
              </a:rPr>
              <a:t>с момента ее приготовления. Подогрев готовых блюд не допускается</a:t>
            </a:r>
            <a:r>
              <a:rPr lang="ru-RU" smtClean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33795" name="Picture 3" descr="C:\Documents and Settings\GLN\Рабочий стол\скачанные файлы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286000"/>
            <a:ext cx="4643438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F913CD"/>
                </a:solidFill>
              </a:rPr>
              <a:t> </a:t>
            </a:r>
            <a:r>
              <a:rPr lang="ru-RU" sz="4000" b="1" dirty="0" smtClean="0">
                <a:solidFill>
                  <a:srgbClr val="F913CD"/>
                </a:solidFill>
              </a:rPr>
              <a:t>Оценка объема и вида пищевых отходов после приема пищи</a:t>
            </a:r>
            <a:endParaRPr lang="ru-RU" sz="4000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4000500" y="1935163"/>
            <a:ext cx="4686300" cy="4389437"/>
          </a:xfrm>
        </p:spPr>
        <p:txBody>
          <a:bodyPr/>
          <a:lstStyle/>
          <a:p>
            <a:endParaRPr lang="ru-RU" sz="2800" b="1" smtClean="0">
              <a:solidFill>
                <a:srgbClr val="002060"/>
              </a:solidFill>
            </a:endParaRPr>
          </a:p>
          <a:p>
            <a:endParaRPr lang="ru-RU" smtClean="0"/>
          </a:p>
        </p:txBody>
      </p:sp>
      <p:sp>
        <p:nvSpPr>
          <p:cNvPr id="34819" name="Прямоугольник 3"/>
          <p:cNvSpPr>
            <a:spLocks noChangeArrowheads="1"/>
          </p:cNvSpPr>
          <p:nvPr/>
        </p:nvSpPr>
        <p:spPr bwMode="auto">
          <a:xfrm>
            <a:off x="4572000" y="1500188"/>
            <a:ext cx="44291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Наблюдение за приемом пищи детьми, в том числе и за их покупками в буфете </a:t>
            </a:r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(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во время приема пищи, не мешая им);</a:t>
            </a:r>
          </a:p>
          <a:p>
            <a:pPr>
              <a:buFont typeface="Wingdings" pitchFamily="2" charset="2"/>
              <a:buChar char="v"/>
            </a:pP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Выборочный блиц-опрос школьников (сразу после приема пищи):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какие блюда вкусные/невкусные; что не съел и почему;</a:t>
            </a:r>
          </a:p>
          <a:p>
            <a:pPr>
              <a:buFont typeface="Wingdings" pitchFamily="2" charset="2"/>
              <a:buChar char="v"/>
            </a:pPr>
            <a:r>
              <a:rPr lang="ru-RU" sz="2000" b="1">
                <a:solidFill>
                  <a:srgbClr val="C00000"/>
                </a:solidFill>
                <a:latin typeface="Constantia" pitchFamily="18" charset="0"/>
              </a:rPr>
              <a:t>Оценка остатков в тарелках (сотрудников столовой попросить не убирать сразу стол одного класса): </a:t>
            </a: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что конкретно не съедено (определение непопулярных блюд); сколько (в %) съели все, половину, четверть, ничего. </a:t>
            </a:r>
          </a:p>
        </p:txBody>
      </p:sp>
      <p:pic>
        <p:nvPicPr>
          <p:cNvPr id="34820" name="Picture 2" descr="C:\Documents and Settings\GLN\Рабочий сто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857375"/>
            <a:ext cx="414337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6429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</a:rPr>
              <a:t>Дегустация блюд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000500" y="1143000"/>
            <a:ext cx="4686300" cy="5181600"/>
          </a:xfrm>
        </p:spPr>
        <p:txBody>
          <a:bodyPr/>
          <a:lstStyle/>
          <a:p>
            <a:r>
              <a:rPr lang="ru-RU" sz="2800" b="1" smtClean="0">
                <a:solidFill>
                  <a:srgbClr val="F913CD"/>
                </a:solidFill>
              </a:rPr>
              <a:t>Оценка родительским комитетом органолептических показателей </a:t>
            </a:r>
            <a:r>
              <a:rPr lang="ru-RU" sz="2800" b="1" smtClean="0">
                <a:solidFill>
                  <a:srgbClr val="002060"/>
                </a:solidFill>
              </a:rPr>
              <a:t>пищевой продукции с </a:t>
            </a:r>
            <a:r>
              <a:rPr lang="ru-RU" sz="2800" b="1" smtClean="0">
                <a:solidFill>
                  <a:srgbClr val="F913CD"/>
                </a:solidFill>
              </a:rPr>
              <a:t>дегустацией блюда </a:t>
            </a:r>
            <a:r>
              <a:rPr lang="ru-RU" sz="2800" b="1" smtClean="0">
                <a:solidFill>
                  <a:srgbClr val="002060"/>
                </a:solidFill>
              </a:rPr>
              <a:t>или рациона из ассортимента текущего дня, заранее заказанное за счет родительских средств.</a:t>
            </a:r>
            <a:endParaRPr lang="ru-RU" smtClean="0"/>
          </a:p>
        </p:txBody>
      </p:sp>
      <p:pic>
        <p:nvPicPr>
          <p:cNvPr id="35843" name="Picture 2" descr="C:\Documents and Settings\GLN\Рабочий стол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286000"/>
            <a:ext cx="3929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229600" cy="500062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rgbClr val="F913CD"/>
                </a:solidFill>
              </a:rPr>
              <a:t>Оценка наличия: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857250"/>
            <a:ext cx="8786813" cy="5715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- лабораторно-инструментальных исследований качества и безопасности поступающей пищевой продукции и готовых блюд;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- условий для </a:t>
            </a:r>
            <a:r>
              <a:rPr lang="ru-RU" sz="4000" b="1" dirty="0" smtClean="0">
                <a:solidFill>
                  <a:srgbClr val="F913CD"/>
                </a:solidFill>
              </a:rPr>
              <a:t>организации питания обучающихся с учетом особенностей здоровья (отдельное меню)</a:t>
            </a:r>
            <a:r>
              <a:rPr lang="ru-RU" sz="4000" b="1" dirty="0" smtClean="0">
                <a:solidFill>
                  <a:srgbClr val="002060"/>
                </a:solidFill>
              </a:rPr>
              <a:t>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algn="ctr"/>
            <a:r>
              <a:rPr lang="ru-RU" sz="4400" b="1" smtClean="0">
                <a:solidFill>
                  <a:srgbClr val="F913CD"/>
                </a:solidFill>
              </a:rPr>
              <a:t>Оценка организации питьевого режима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0" y="1428750"/>
            <a:ext cx="4643438" cy="5214938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err="1" smtClean="0">
                <a:solidFill>
                  <a:srgbClr val="002060"/>
                </a:solidFill>
              </a:rPr>
              <a:t>Кулеры</a:t>
            </a:r>
            <a:r>
              <a:rPr lang="ru-RU" sz="2800" b="1" dirty="0" smtClean="0">
                <a:solidFill>
                  <a:srgbClr val="002060"/>
                </a:solidFill>
              </a:rPr>
              <a:t> должны размещаться в местах, не подвергающихся попаданию прямых солнечных лучей, подвергаться мойке с периодичностью, предусмотренной  инструкцией по эксплуатации, </a:t>
            </a:r>
            <a:r>
              <a:rPr lang="ru-RU" sz="2800" b="1" dirty="0" smtClean="0">
                <a:solidFill>
                  <a:srgbClr val="F913CD"/>
                </a:solidFill>
              </a:rPr>
              <a:t>но не реже 1 раза в 7 дней. </a:t>
            </a:r>
            <a:r>
              <a:rPr lang="ru-RU" sz="2800" b="1" dirty="0" smtClean="0">
                <a:solidFill>
                  <a:srgbClr val="002060"/>
                </a:solidFill>
              </a:rPr>
              <a:t>Мойка </a:t>
            </a:r>
            <a:r>
              <a:rPr lang="ru-RU" sz="2800" b="1" dirty="0" err="1" smtClean="0">
                <a:solidFill>
                  <a:srgbClr val="002060"/>
                </a:solidFill>
              </a:rPr>
              <a:t>кулера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F913CD"/>
                </a:solidFill>
              </a:rPr>
              <a:t>с </a:t>
            </a:r>
            <a:r>
              <a:rPr lang="ru-RU" sz="2800" b="1" dirty="0" err="1" smtClean="0">
                <a:solidFill>
                  <a:srgbClr val="F913CD"/>
                </a:solidFill>
              </a:rPr>
              <a:t>дезсредством</a:t>
            </a:r>
            <a:r>
              <a:rPr lang="ru-RU" sz="2800" b="1" dirty="0" smtClean="0">
                <a:solidFill>
                  <a:srgbClr val="F913CD"/>
                </a:solidFill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должна проводиться </a:t>
            </a:r>
            <a:r>
              <a:rPr lang="ru-RU" sz="2800" b="1" dirty="0" smtClean="0">
                <a:solidFill>
                  <a:srgbClr val="F913CD"/>
                </a:solidFill>
              </a:rPr>
              <a:t>не реже 1 раза в 3 месяца.</a:t>
            </a:r>
          </a:p>
        </p:txBody>
      </p:sp>
      <p:pic>
        <p:nvPicPr>
          <p:cNvPr id="37891" name="Picture 5" descr="C:\Documents and Settings\GLN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0"/>
            <a:ext cx="407193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002060"/>
                </a:solidFill>
              </a:rPr>
              <a:t>Родители (законные представители) обучающихся в праве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50" y="1428750"/>
            <a:ext cx="6357938" cy="521493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 smtClean="0">
                <a:solidFill>
                  <a:srgbClr val="F913CD"/>
                </a:solidFill>
              </a:rPr>
              <a:t>задавать вопросы </a:t>
            </a: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F913CD"/>
                </a:solidFill>
              </a:rPr>
              <a:t>получать ответы </a:t>
            </a:r>
            <a:r>
              <a:rPr lang="ru-RU" b="1" dirty="0" smtClean="0">
                <a:solidFill>
                  <a:srgbClr val="002060"/>
                </a:solidFill>
              </a:rPr>
              <a:t>от представителя администрации общеобразовательной организации и от представителя организатора питания в рамках их компетенций;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- </a:t>
            </a:r>
            <a:r>
              <a:rPr lang="ru-RU" b="1" dirty="0" smtClean="0">
                <a:solidFill>
                  <a:srgbClr val="F913CD"/>
                </a:solidFill>
              </a:rPr>
              <a:t>запрашивать сведения </a:t>
            </a:r>
            <a:r>
              <a:rPr lang="ru-RU" b="1" dirty="0" smtClean="0">
                <a:solidFill>
                  <a:srgbClr val="002060"/>
                </a:solidFill>
              </a:rPr>
              <a:t>результатов работы </a:t>
            </a:r>
            <a:r>
              <a:rPr lang="ru-RU" b="1" dirty="0" err="1" smtClean="0">
                <a:solidFill>
                  <a:srgbClr val="F913CD"/>
                </a:solidFill>
              </a:rPr>
              <a:t>бракеражной</a:t>
            </a:r>
            <a:r>
              <a:rPr lang="ru-RU" b="1" dirty="0" smtClean="0">
                <a:solidFill>
                  <a:srgbClr val="F913CD"/>
                </a:solidFill>
              </a:rPr>
              <a:t> комиссии</a:t>
            </a:r>
            <a:r>
              <a:rPr lang="ru-RU" b="1" dirty="0" smtClean="0">
                <a:solidFill>
                  <a:srgbClr val="002060"/>
                </a:solidFill>
              </a:rPr>
              <a:t>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 smtClean="0">
                <a:solidFill>
                  <a:srgbClr val="F913CD"/>
                </a:solidFill>
              </a:rPr>
              <a:t>участвовать</a:t>
            </a:r>
            <a:r>
              <a:rPr lang="ru-RU" b="1" dirty="0" smtClean="0">
                <a:solidFill>
                  <a:srgbClr val="002060"/>
                </a:solidFill>
              </a:rPr>
              <a:t> в проведение мероприятий по информированности </a:t>
            </a:r>
            <a:r>
              <a:rPr lang="ru-RU" b="1" dirty="0" smtClean="0">
                <a:solidFill>
                  <a:srgbClr val="F913CD"/>
                </a:solidFill>
              </a:rPr>
              <a:t>о здоровом питании. </a:t>
            </a:r>
            <a:endParaRPr lang="ru-RU" b="1" dirty="0">
              <a:solidFill>
                <a:srgbClr val="F913CD"/>
              </a:solidFill>
            </a:endParaRPr>
          </a:p>
        </p:txBody>
      </p:sp>
      <p:pic>
        <p:nvPicPr>
          <p:cNvPr id="38915" name="Picture 3" descr="C:\Documents and Settings\GLN\Рабочий стол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500188"/>
            <a:ext cx="2500312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214313" y="214313"/>
            <a:ext cx="8786812" cy="1071562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F913CD"/>
                </a:solidFill>
              </a:rPr>
              <a:t>Родители (законные представители) обучающихся не в праве:</a:t>
            </a:r>
          </a:p>
        </p:txBody>
      </p:sp>
      <p:pic>
        <p:nvPicPr>
          <p:cNvPr id="39938" name="Picture 2" descr="C:\Documents and Settings\GLN\Рабочий стол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357313"/>
            <a:ext cx="3714750" cy="3429000"/>
          </a:xfrm>
        </p:spPr>
      </p:pic>
      <p:sp>
        <p:nvSpPr>
          <p:cNvPr id="39939" name="Прямоугольник 4"/>
          <p:cNvSpPr>
            <a:spLocks noChangeArrowheads="1"/>
          </p:cNvSpPr>
          <p:nvPr/>
        </p:nvSpPr>
        <p:spPr bwMode="auto">
          <a:xfrm>
            <a:off x="4000500" y="1428750"/>
            <a:ext cx="4929188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проходить в производственную зону приготовления пищи, 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в целях соблюдения правил по технике безопасности и не нарушения производственного процесса; </a:t>
            </a:r>
          </a:p>
          <a:p>
            <a:pPr>
              <a:buFontTx/>
              <a:buChar char="-"/>
            </a:pP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отвлекать обучающихся во время приема пищи; </a:t>
            </a:r>
          </a:p>
          <a:p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-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 </a:t>
            </a: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находиться в столовой вне графика, 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утвержденного руководителем общеобразовательной организации.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715375" cy="642938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002060"/>
                </a:solidFill>
              </a:rPr>
              <a:t>Формы родительского контроля</a:t>
            </a:r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4357688" y="1071563"/>
            <a:ext cx="4329112" cy="4389437"/>
          </a:xfrm>
        </p:spPr>
        <p:txBody>
          <a:bodyPr/>
          <a:lstStyle/>
          <a:p>
            <a:pPr algn="just"/>
            <a:r>
              <a:rPr lang="ru-RU" sz="2700" b="1" smtClean="0">
                <a:solidFill>
                  <a:srgbClr val="F913CD"/>
                </a:solidFill>
              </a:rPr>
              <a:t>Организация родительского контроля может осуществляться </a:t>
            </a:r>
            <a:r>
              <a:rPr lang="ru-RU" sz="2700" b="1" smtClean="0">
                <a:solidFill>
                  <a:srgbClr val="002060"/>
                </a:solidFill>
              </a:rPr>
              <a:t>в форме анкетирования </a:t>
            </a:r>
            <a:r>
              <a:rPr lang="ru-RU" sz="2700" b="1" smtClean="0">
                <a:solidFill>
                  <a:srgbClr val="F913CD"/>
                </a:solidFill>
              </a:rPr>
              <a:t>родителей и детей (приложение 1 к МР 2.4.0180-20) </a:t>
            </a:r>
          </a:p>
          <a:p>
            <a:pPr algn="just"/>
            <a:r>
              <a:rPr lang="ru-RU" sz="2700" b="1" smtClean="0">
                <a:solidFill>
                  <a:srgbClr val="F913CD"/>
                </a:solidFill>
              </a:rPr>
              <a:t> </a:t>
            </a:r>
            <a:r>
              <a:rPr lang="ru-RU" sz="2700" b="1" smtClean="0">
                <a:solidFill>
                  <a:srgbClr val="002060"/>
                </a:solidFill>
              </a:rPr>
              <a:t>Участия в работе общешкольной комиссии </a:t>
            </a:r>
            <a:r>
              <a:rPr lang="ru-RU" sz="2700" b="1" smtClean="0">
                <a:solidFill>
                  <a:srgbClr val="F913CD"/>
                </a:solidFill>
              </a:rPr>
              <a:t>(приложение 2 к МР 2.4.0180-20).</a:t>
            </a:r>
          </a:p>
        </p:txBody>
      </p:sp>
      <p:pic>
        <p:nvPicPr>
          <p:cNvPr id="40963" name="Picture 2" descr="C:\Documents and Settings\GLN\Рабочий стол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63"/>
            <a:ext cx="4214813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229600" cy="7239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Продолжительность перемены для приема пищи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1986" name="Picture 2" descr="C:\Documents and Settings\GLN\Рабочий стол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214438"/>
            <a:ext cx="2928937" cy="2428875"/>
          </a:xfrm>
        </p:spPr>
      </p:pic>
      <p:sp>
        <p:nvSpPr>
          <p:cNvPr id="41987" name="Прямоугольник 4"/>
          <p:cNvSpPr>
            <a:spLocks noChangeArrowheads="1"/>
          </p:cNvSpPr>
          <p:nvPr/>
        </p:nvSpPr>
        <p:spPr bwMode="auto">
          <a:xfrm>
            <a:off x="3071813" y="1133475"/>
            <a:ext cx="58578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 Обучающиеся общеобразовательных организаций, в зависимости от режима (смены) обучения обеспечиваются </a:t>
            </a:r>
            <a:r>
              <a:rPr lang="ru-RU" sz="2400" b="1" i="1" u="sng">
                <a:solidFill>
                  <a:srgbClr val="F913CD"/>
                </a:solidFill>
                <a:latin typeface="Constantia" pitchFamily="18" charset="0"/>
              </a:rPr>
              <a:t>горячим питанием в виде завтрака и (или) обеда. 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 Продолжительность перемены для приема пищи должна составлять </a:t>
            </a:r>
            <a:r>
              <a:rPr lang="ru-RU" sz="2400" b="1" i="1" u="sng">
                <a:solidFill>
                  <a:srgbClr val="F913CD"/>
                </a:solidFill>
                <a:latin typeface="Constantia" pitchFamily="18" charset="0"/>
              </a:rPr>
              <a:t>не менее 20 минут. </a:t>
            </a:r>
          </a:p>
          <a:p>
            <a:pPr>
              <a:buFont typeface="Arial" charset="0"/>
              <a:buChar char="•"/>
            </a:pPr>
            <a:r>
              <a:rPr lang="ru-RU" sz="2000" b="1">
                <a:solidFill>
                  <a:srgbClr val="002060"/>
                </a:solidFill>
                <a:latin typeface="Constantia" pitchFamily="18" charset="0"/>
              </a:rPr>
              <a:t> Обучающиеся первой смены </a:t>
            </a:r>
            <a:r>
              <a:rPr lang="ru-RU" sz="2400" b="1" i="1" u="sng">
                <a:solidFill>
                  <a:srgbClr val="F913CD"/>
                </a:solidFill>
                <a:latin typeface="Constantia" pitchFamily="18" charset="0"/>
              </a:rPr>
              <a:t>обеспечиваются завтраком во вторую или третью перемены.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41988" name="Picture 3" descr="C:\Documents and Settings\GLN\Рабочий стол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3643313"/>
            <a:ext cx="300037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913CD"/>
                </a:solidFill>
              </a:rPr>
              <a:t>Нормативные документы</a:t>
            </a:r>
            <a:endParaRPr lang="ru-RU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63" y="1143000"/>
            <a:ext cx="6143625" cy="5715000"/>
          </a:xfrm>
        </p:spPr>
        <p:txBody>
          <a:bodyPr>
            <a:normAutofit fontScale="47500" lnSpcReduction="20000"/>
          </a:bodyPr>
          <a:lstStyle/>
          <a:p>
            <a:pPr marL="274320" indent="-274320" algn="just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СП </a:t>
            </a:r>
            <a:r>
              <a:rPr lang="ru-RU" sz="4000" b="1" dirty="0" smtClean="0">
                <a:solidFill>
                  <a:srgbClr val="F913CD"/>
                </a:solidFill>
              </a:rPr>
              <a:t>2.4.3648-20</a:t>
            </a:r>
            <a:r>
              <a:rPr lang="ru-RU" sz="4000" b="1" dirty="0" smtClean="0">
                <a:solidFill>
                  <a:srgbClr val="002060"/>
                </a:solidFill>
              </a:rPr>
              <a:t> "Санитарно-эпидемиологические требования к организациям воспитания и обучения, отдыха и оздоровления детей и молодежи" </a:t>
            </a:r>
          </a:p>
          <a:p>
            <a:pPr marL="274320" indent="-274320" algn="just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F913CD"/>
                </a:solidFill>
              </a:rPr>
              <a:t>СанПиН </a:t>
            </a:r>
            <a:r>
              <a:rPr lang="ru-RU" sz="4000" b="1" dirty="0" smtClean="0">
                <a:solidFill>
                  <a:srgbClr val="002060"/>
                </a:solidFill>
              </a:rPr>
              <a:t>2.3/2.4.3590-20</a:t>
            </a:r>
            <a:r>
              <a:rPr lang="ru-RU" sz="4000" b="1" dirty="0" smtClean="0">
                <a:solidFill>
                  <a:srgbClr val="F913CD"/>
                </a:solidFill>
              </a:rPr>
              <a:t> "Санитарно-эпидемиологические требования к организации общественного питания населения«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МР 2.4.0180-20. от 18.05.2020 </a:t>
            </a:r>
            <a:r>
              <a:rPr lang="ru-RU" sz="4000" b="1" dirty="0" smtClean="0">
                <a:solidFill>
                  <a:schemeClr val="accent1"/>
                </a:solidFill>
              </a:rPr>
              <a:t>«Родительский контроль за организацией горячего питания детей в общеобразовательных организациях».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F913CD"/>
                </a:solidFill>
              </a:rPr>
              <a:t>МР 2.4.0179-20 от 18.05.2020 «Рекомендации по организации питания обучающихся общеобразовательных организаций»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«Порядок доступа законных представителей обучающихся в помещения для приема пищи» Утвержден протоколом заседания Оперативного штаба Министерства просвещения Российской Федерации по организации горячего питания от 23 апреля 2021 г. № ГД-34/01пр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600" b="1" dirty="0" smtClean="0"/>
              <a:t>   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u="sng" dirty="0" smtClean="0">
              <a:solidFill>
                <a:srgbClr val="002060"/>
              </a:solidFill>
              <a:hlinkClick r:id="rId2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5363" name="Picture 2" descr="C:\Documents and Settings\GLN\Рабочий стол\скачанные файлы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4000500"/>
            <a:ext cx="2643187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C:\Documents and Settings\GLN\Рабочий стол\623TS4eNFG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143000"/>
            <a:ext cx="264318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642938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F913CD"/>
                </a:solidFill>
              </a:rPr>
              <a:t>Завтрак</a:t>
            </a:r>
          </a:p>
        </p:txBody>
      </p:sp>
      <p:pic>
        <p:nvPicPr>
          <p:cNvPr id="43010" name="Picture 2" descr="C:\Documents and Settings\GLN\Рабочий стол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000125"/>
            <a:ext cx="3786187" cy="2857500"/>
          </a:xfrm>
        </p:spPr>
      </p:pic>
      <p:sp>
        <p:nvSpPr>
          <p:cNvPr id="43011" name="Прямоугольник 4"/>
          <p:cNvSpPr>
            <a:spLocks noChangeArrowheads="1"/>
          </p:cNvSpPr>
          <p:nvPr/>
        </p:nvSpPr>
        <p:spPr bwMode="auto">
          <a:xfrm>
            <a:off x="4286250" y="1071563"/>
            <a:ext cx="45720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3600" b="1">
                <a:solidFill>
                  <a:srgbClr val="FF0000"/>
                </a:solidFill>
                <a:latin typeface="Constantia" pitchFamily="18" charset="0"/>
              </a:rPr>
              <a:t> Завтрак должен состоять из горячего блюда и напитка, рекомендуется добавлять </a:t>
            </a:r>
            <a:r>
              <a:rPr lang="ru-RU" sz="3600" b="1" i="1">
                <a:solidFill>
                  <a:srgbClr val="0070C0"/>
                </a:solidFill>
                <a:latin typeface="Constantia" pitchFamily="18" charset="0"/>
              </a:rPr>
              <a:t>ягоды,</a:t>
            </a:r>
          </a:p>
          <a:p>
            <a:r>
              <a:rPr lang="ru-RU" sz="3600" b="1" i="1">
                <a:solidFill>
                  <a:srgbClr val="0070C0"/>
                </a:solidFill>
                <a:latin typeface="Constantia" pitchFamily="18" charset="0"/>
              </a:rPr>
              <a:t>фрукты и овощи.</a:t>
            </a:r>
          </a:p>
          <a:p>
            <a:pPr>
              <a:buFont typeface="Arial" charset="0"/>
              <a:buChar char="•"/>
            </a:pPr>
            <a:r>
              <a:rPr lang="ru-RU" sz="3600" b="1">
                <a:solidFill>
                  <a:srgbClr val="002060"/>
                </a:solidFill>
                <a:latin typeface="Constantia" pitchFamily="18" charset="0"/>
              </a:rPr>
              <a:t> Фрукты должны выдаваться </a:t>
            </a:r>
            <a:r>
              <a:rPr lang="ru-RU" sz="3600" b="1" i="1" u="sng">
                <a:solidFill>
                  <a:srgbClr val="F913CD"/>
                </a:solidFill>
                <a:latin typeface="Constantia" pitchFamily="18" charset="0"/>
              </a:rPr>
              <a:t>поштучно.</a:t>
            </a:r>
          </a:p>
          <a:p>
            <a:endParaRPr lang="ru-RU">
              <a:latin typeface="Constantia" pitchFamily="18" charset="0"/>
            </a:endParaRPr>
          </a:p>
        </p:txBody>
      </p:sp>
      <p:pic>
        <p:nvPicPr>
          <p:cNvPr id="43012" name="Picture 3" descr="C:\Documents and Settings\GLN\Рабочий стол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4071938"/>
            <a:ext cx="3786188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714375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002060"/>
                </a:solidFill>
              </a:rPr>
              <a:t>Ассортимент завтрака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42925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b="1" dirty="0" smtClean="0">
                <a:solidFill>
                  <a:srgbClr val="F913CD"/>
                </a:solidFill>
              </a:rPr>
              <a:t>Ассортимент продуктов и блюд завтрака должен быть разнообразным и может включать на выбор: </a:t>
            </a:r>
            <a:r>
              <a:rPr lang="ru-RU" sz="3600" b="1" dirty="0" smtClean="0">
                <a:solidFill>
                  <a:srgbClr val="002060"/>
                </a:solidFill>
              </a:rPr>
              <a:t>крупяные и творожные блюда,</a:t>
            </a:r>
            <a:r>
              <a:rPr lang="ru-RU" sz="3600" b="1" dirty="0" smtClean="0">
                <a:solidFill>
                  <a:srgbClr val="F913CD"/>
                </a:solidFill>
              </a:rPr>
              <a:t> мясные или рыбные блюда, </a:t>
            </a:r>
            <a:r>
              <a:rPr lang="ru-RU" sz="3600" b="1" dirty="0" smtClean="0">
                <a:solidFill>
                  <a:srgbClr val="002060"/>
                </a:solidFill>
              </a:rPr>
              <a:t>молочные продукты (в том числе сыр, сливочное масло), </a:t>
            </a:r>
            <a:r>
              <a:rPr lang="ru-RU" sz="3600" b="1" dirty="0" smtClean="0">
                <a:solidFill>
                  <a:srgbClr val="F913CD"/>
                </a:solidFill>
              </a:rPr>
              <a:t>блюда из яиц, овощи (свежие, тушеные, отварные), </a:t>
            </a:r>
            <a:r>
              <a:rPr lang="ru-RU" sz="3600" b="1" dirty="0" smtClean="0">
                <a:solidFill>
                  <a:srgbClr val="002060"/>
                </a:solidFill>
              </a:rPr>
              <a:t>макаронные изделия и напитки.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</a:rPr>
              <a:t>Энергетическая ценность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8" y="1428750"/>
            <a:ext cx="5257800" cy="4389438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Энергетическая ценность школьного завтрака должна составлять 400 - 550 ккал (20 - 25% от суточной калорийности), обеда - 600 - 750 ккал (30 - 35%).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5059" name="Picture 2" descr="C:\Documents and Settings\GLN\Рабочий стол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0"/>
            <a:ext cx="328612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642938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rgbClr val="F913CD"/>
                </a:solidFill>
              </a:rPr>
              <a:t>Обед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5" y="1357313"/>
            <a:ext cx="4829175" cy="51435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Обучающиеся во вторую смену обеспечиваются обедом. </a:t>
            </a:r>
            <a:r>
              <a:rPr lang="ru-RU" b="1" i="1" u="sng" dirty="0" smtClean="0">
                <a:solidFill>
                  <a:srgbClr val="F913CD"/>
                </a:solidFill>
              </a:rPr>
              <a:t>Не допускается замена обеда завтраком.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Обед </a:t>
            </a:r>
            <a:r>
              <a:rPr lang="ru-RU" b="1" i="1" u="sng" dirty="0" smtClean="0">
                <a:solidFill>
                  <a:srgbClr val="F913CD"/>
                </a:solidFill>
              </a:rPr>
              <a:t>должен включать закуску</a:t>
            </a:r>
            <a:r>
              <a:rPr lang="ru-RU" b="1" dirty="0" smtClean="0">
                <a:solidFill>
                  <a:srgbClr val="002060"/>
                </a:solidFill>
              </a:rPr>
              <a:t> (салат или свежие овощи), </a:t>
            </a:r>
            <a:r>
              <a:rPr lang="ru-RU" b="1" i="1" u="sng" dirty="0" smtClean="0">
                <a:solidFill>
                  <a:srgbClr val="F913CD"/>
                </a:solidFill>
              </a:rPr>
              <a:t>горячее первое, второе блюдо и напиток. </a:t>
            </a:r>
            <a:r>
              <a:rPr lang="ru-RU" b="1" dirty="0" smtClean="0">
                <a:solidFill>
                  <a:srgbClr val="002060"/>
                </a:solidFill>
              </a:rPr>
              <a:t>Обед в зависимости от возраста обучающегося, должен содержать </a:t>
            </a:r>
            <a:r>
              <a:rPr lang="ru-RU" b="1" i="1" u="sng" dirty="0" smtClean="0">
                <a:solidFill>
                  <a:srgbClr val="F913CD"/>
                </a:solidFill>
              </a:rPr>
              <a:t>20 - 25 г белка, 20 - 25 г жира и 80 - 100 г углеводов.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6083" name="Picture 2" descr="C:\Documents and Settings\GLN\Рабочий стол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357313"/>
            <a:ext cx="364331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mtClean="0">
                <a:solidFill>
                  <a:srgbClr val="C00000"/>
                </a:solidFill>
              </a:rPr>
              <a:t>Энергетическая ценность</a:t>
            </a:r>
            <a:endParaRPr lang="ru-RU" smtClean="0"/>
          </a:p>
        </p:txBody>
      </p:sp>
      <p:sp>
        <p:nvSpPr>
          <p:cNvPr id="47106" name="Содержимое 2"/>
          <p:cNvSpPr>
            <a:spLocks noGrp="1"/>
          </p:cNvSpPr>
          <p:nvPr>
            <p:ph idx="1"/>
          </p:nvPr>
        </p:nvSpPr>
        <p:spPr>
          <a:xfrm>
            <a:off x="2928938" y="1935163"/>
            <a:ext cx="5757862" cy="4389437"/>
          </a:xfrm>
        </p:spPr>
        <p:txBody>
          <a:bodyPr/>
          <a:lstStyle/>
          <a:p>
            <a:r>
              <a:rPr lang="ru-RU" sz="3600" b="1" smtClean="0">
                <a:solidFill>
                  <a:srgbClr val="002060"/>
                </a:solidFill>
              </a:rPr>
              <a:t>Энергетическая ценность школьного обеда должна составлять - 600 - 750 ккал (30 - 35% от суточной калорийности</a:t>
            </a:r>
            <a:r>
              <a:rPr lang="ru-RU" sz="2400" b="1" smtClean="0">
                <a:solidFill>
                  <a:srgbClr val="002060"/>
                </a:solidFill>
              </a:rPr>
              <a:t>)</a:t>
            </a:r>
            <a:endParaRPr lang="ru-RU" smtClean="0"/>
          </a:p>
        </p:txBody>
      </p:sp>
      <p:pic>
        <p:nvPicPr>
          <p:cNvPr id="47107" name="Picture 3" descr="C:\Documents and Settings\GLN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214563"/>
            <a:ext cx="300037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928688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rgbClr val="F913CD"/>
                </a:solidFill>
              </a:rPr>
              <a:t>Меню</a:t>
            </a:r>
          </a:p>
        </p:txBody>
      </p:sp>
      <p:pic>
        <p:nvPicPr>
          <p:cNvPr id="48130" name="Picture 2" descr="C:\Documents and Settings\GLN\Рабочий стол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428625"/>
            <a:ext cx="3429000" cy="3143250"/>
          </a:xfrm>
        </p:spPr>
      </p:pic>
      <p:sp>
        <p:nvSpPr>
          <p:cNvPr id="48131" name="Прямоугольник 4"/>
          <p:cNvSpPr>
            <a:spLocks noChangeArrowheads="1"/>
          </p:cNvSpPr>
          <p:nvPr/>
        </p:nvSpPr>
        <p:spPr bwMode="auto">
          <a:xfrm>
            <a:off x="3429000" y="857250"/>
            <a:ext cx="5572125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Меню разрабатывается на период 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не менее двух учебных недель</a:t>
            </a:r>
          </a:p>
          <a:p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Меню обеда должно быть составлено 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с учетом получаемого школьного завтрака. </a:t>
            </a: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Если на завтрак выдавалось крупяное блюдо (каша, запеканка, макаронные изделия и пр.), то на обед - мясное или рыбное блюдо с овощным гарниром (картофель отварной, пюре, капуста тушеная, овощное рагу и пр.).</a:t>
            </a:r>
          </a:p>
          <a:p>
            <a:endParaRPr lang="ru-RU">
              <a:latin typeface="Constantia" pitchFamily="18" charset="0"/>
            </a:endParaRPr>
          </a:p>
          <a:p>
            <a:r>
              <a:rPr lang="ru-RU">
                <a:latin typeface="Constantia" pitchFamily="18" charset="0"/>
              </a:rPr>
              <a:t>.</a:t>
            </a: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48132" name="Прямоугольник 5"/>
          <p:cNvSpPr>
            <a:spLocks noChangeArrowheads="1"/>
          </p:cNvSpPr>
          <p:nvPr/>
        </p:nvSpPr>
        <p:spPr bwMode="auto">
          <a:xfrm>
            <a:off x="214313" y="3714750"/>
            <a:ext cx="31432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В меню </a:t>
            </a: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не допуска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ется включать повторно </a:t>
            </a: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одни и те же блюда </a:t>
            </a:r>
            <a:r>
              <a:rPr lang="ru-RU" sz="2400" b="1">
                <a:solidFill>
                  <a:srgbClr val="F913CD"/>
                </a:solidFill>
                <a:latin typeface="Constantia" pitchFamily="18" charset="0"/>
              </a:rPr>
              <a:t>в течение </a:t>
            </a:r>
            <a:r>
              <a:rPr lang="ru-RU" sz="2400" b="1">
                <a:solidFill>
                  <a:srgbClr val="002060"/>
                </a:solidFill>
                <a:latin typeface="Constantia" pitchFamily="18" charset="0"/>
              </a:rPr>
              <a:t>одного дня и двух последующих дней.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500063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rgbClr val="F913CD"/>
                </a:solidFill>
              </a:rPr>
              <a:t>Требования к меню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75" y="928688"/>
            <a:ext cx="6000750" cy="5643562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F913CD"/>
                </a:solidFill>
              </a:rPr>
              <a:t>Включать блюда, </a:t>
            </a:r>
            <a:r>
              <a:rPr lang="ru-RU" sz="2800" b="1" dirty="0" smtClean="0">
                <a:solidFill>
                  <a:srgbClr val="002060"/>
                </a:solidFill>
              </a:rPr>
              <a:t>технология приготовления которых обеспечивает сохранение вкусовых качеств, пищевой и биологической ценности продуктов и предусматривает </a:t>
            </a:r>
            <a:r>
              <a:rPr lang="ru-RU" sz="2800" b="1" dirty="0" smtClean="0">
                <a:solidFill>
                  <a:srgbClr val="F913CD"/>
                </a:solidFill>
              </a:rPr>
              <a:t>использование щадящих методов кулинарной обработки;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Учитывать </a:t>
            </a:r>
            <a:r>
              <a:rPr lang="ru-RU" sz="2800" b="1" dirty="0" smtClean="0">
                <a:solidFill>
                  <a:srgbClr val="F913CD"/>
                </a:solidFill>
              </a:rPr>
              <a:t>сезонность</a:t>
            </a:r>
            <a:r>
              <a:rPr lang="ru-RU" sz="2800" b="1" dirty="0" smtClean="0">
                <a:solidFill>
                  <a:srgbClr val="002060"/>
                </a:solidFill>
              </a:rPr>
              <a:t>, необходимое количество </a:t>
            </a:r>
            <a:r>
              <a:rPr lang="ru-RU" sz="2800" b="1" dirty="0" smtClean="0">
                <a:solidFill>
                  <a:srgbClr val="F913CD"/>
                </a:solidFill>
              </a:rPr>
              <a:t>основных пищевых веществ </a:t>
            </a:r>
            <a:r>
              <a:rPr lang="ru-RU" sz="2800" b="1" dirty="0" smtClean="0">
                <a:solidFill>
                  <a:srgbClr val="002060"/>
                </a:solidFill>
              </a:rPr>
              <a:t>и требуемую </a:t>
            </a:r>
            <a:r>
              <a:rPr lang="ru-RU" sz="2800" b="1" dirty="0" smtClean="0">
                <a:solidFill>
                  <a:srgbClr val="F913CD"/>
                </a:solidFill>
              </a:rPr>
              <a:t>калорийность </a:t>
            </a:r>
            <a:r>
              <a:rPr lang="ru-RU" sz="2800" b="1" dirty="0" smtClean="0">
                <a:solidFill>
                  <a:srgbClr val="002060"/>
                </a:solidFill>
              </a:rPr>
              <a:t>суточного рациона, </a:t>
            </a:r>
            <a:r>
              <a:rPr lang="ru-RU" sz="2800" b="1" dirty="0" smtClean="0">
                <a:solidFill>
                  <a:srgbClr val="F913CD"/>
                </a:solidFill>
              </a:rPr>
              <a:t>дифференцированного по возрастным группам </a:t>
            </a:r>
            <a:r>
              <a:rPr lang="ru-RU" sz="2800" b="1" dirty="0" smtClean="0">
                <a:solidFill>
                  <a:srgbClr val="002060"/>
                </a:solidFill>
              </a:rPr>
              <a:t>(классам) обучающихся;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Для обучающихся, </a:t>
            </a:r>
            <a:r>
              <a:rPr lang="ru-RU" sz="2800" b="1" dirty="0" smtClean="0">
                <a:solidFill>
                  <a:srgbClr val="F913CD"/>
                </a:solidFill>
              </a:rPr>
              <a:t>нуждающихся в лечебном питании</a:t>
            </a:r>
            <a:r>
              <a:rPr lang="ru-RU" sz="2800" b="1" dirty="0" smtClean="0">
                <a:solidFill>
                  <a:srgbClr val="002060"/>
                </a:solidFill>
              </a:rPr>
              <a:t>, предусмотреть </a:t>
            </a:r>
            <a:r>
              <a:rPr lang="ru-RU" sz="2800" b="1" dirty="0" smtClean="0">
                <a:solidFill>
                  <a:srgbClr val="F913CD"/>
                </a:solidFill>
              </a:rPr>
              <a:t>отдельное меню </a:t>
            </a:r>
            <a:r>
              <a:rPr lang="ru-RU" sz="2800" b="1" dirty="0" smtClean="0">
                <a:solidFill>
                  <a:srgbClr val="002060"/>
                </a:solidFill>
              </a:rPr>
              <a:t>в соответствии с утвержденным набором продуктов для данной патологии.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9155" name="Picture 2" descr="C:\Documents and Settings\GLN\Рабочий стол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928688"/>
            <a:ext cx="2786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785813"/>
          </a:xfrm>
        </p:spPr>
        <p:txBody>
          <a:bodyPr/>
          <a:lstStyle/>
          <a:p>
            <a:pPr algn="ctr"/>
            <a:r>
              <a:rPr lang="ru-RU" sz="4400" b="1" smtClean="0">
                <a:solidFill>
                  <a:srgbClr val="F913CD"/>
                </a:solidFill>
              </a:rPr>
              <a:t>Какова потребность в соли</a:t>
            </a: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>
          <a:xfrm>
            <a:off x="2786063" y="1285875"/>
            <a:ext cx="6143625" cy="5357813"/>
          </a:xfrm>
        </p:spPr>
        <p:txBody>
          <a:bodyPr/>
          <a:lstStyle/>
          <a:p>
            <a:r>
              <a:rPr lang="ru-RU" sz="2800" b="1" smtClean="0">
                <a:solidFill>
                  <a:srgbClr val="F913CD"/>
                </a:solidFill>
              </a:rPr>
              <a:t>Содержание вносимой в блюдо соли </a:t>
            </a:r>
            <a:r>
              <a:rPr lang="ru-RU" sz="2800" b="1" smtClean="0">
                <a:solidFill>
                  <a:srgbClr val="002060"/>
                </a:solidFill>
              </a:rPr>
              <a:t>на каждый прием пищи </a:t>
            </a:r>
            <a:r>
              <a:rPr lang="ru-RU" sz="2800" b="1" smtClean="0">
                <a:solidFill>
                  <a:srgbClr val="F913CD"/>
                </a:solidFill>
              </a:rPr>
              <a:t>не рекомендуется превышать 1 грамм на человек.</a:t>
            </a:r>
          </a:p>
          <a:p>
            <a:r>
              <a:rPr lang="ru-RU" sz="2800" b="1" smtClean="0">
                <a:solidFill>
                  <a:srgbClr val="F913CD"/>
                </a:solidFill>
              </a:rPr>
              <a:t>В целях профилактики </a:t>
            </a:r>
            <a:r>
              <a:rPr lang="ru-RU" sz="2800" b="1" smtClean="0">
                <a:solidFill>
                  <a:srgbClr val="002060"/>
                </a:solidFill>
              </a:rPr>
              <a:t>йододефицитных состояний у детей должна использоваться соль поваренная пищевая йодированная </a:t>
            </a:r>
            <a:r>
              <a:rPr lang="ru-RU" sz="2800" b="1" smtClean="0">
                <a:solidFill>
                  <a:srgbClr val="F913CD"/>
                </a:solidFill>
              </a:rPr>
              <a:t>при приготовлении блюд и кулинарных изделий</a:t>
            </a:r>
          </a:p>
          <a:p>
            <a:endParaRPr lang="ru-RU" smtClean="0"/>
          </a:p>
        </p:txBody>
      </p:sp>
      <p:pic>
        <p:nvPicPr>
          <p:cNvPr id="50179" name="Picture 2" descr="C:\Documents and Settings\GLN\Рабочий сто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285875"/>
            <a:ext cx="23574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3" descr="C:\Documents and Settings\GLN\Рабочий стол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571875"/>
            <a:ext cx="235743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858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913CD"/>
                </a:solidFill>
              </a:rPr>
              <a:t>Практика родительского контроля (меню)</a:t>
            </a:r>
            <a:endParaRPr lang="ru-RU" sz="3600" b="1" dirty="0">
              <a:solidFill>
                <a:srgbClr val="F913CD"/>
              </a:solidFill>
            </a:endParaRPr>
          </a:p>
        </p:txBody>
      </p:sp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ru-RU" sz="2800" b="1" smtClean="0">
                <a:solidFill>
                  <a:srgbClr val="002060"/>
                </a:solidFill>
              </a:rPr>
              <a:t>Наличие (в том числе на сайте школы) примерного (циклического) меню, согласованного с Роспотребнадзором; </a:t>
            </a:r>
          </a:p>
          <a:p>
            <a:r>
              <a:rPr lang="ru-RU" sz="2800" b="1" smtClean="0">
                <a:solidFill>
                  <a:srgbClr val="002060"/>
                </a:solidFill>
              </a:rPr>
              <a:t>Наличие в обеденном зале фактического меню на день посещения столовой; </a:t>
            </a:r>
          </a:p>
          <a:p>
            <a:r>
              <a:rPr lang="ru-RU" sz="2800" b="1" smtClean="0">
                <a:solidFill>
                  <a:srgbClr val="002060"/>
                </a:solidFill>
              </a:rPr>
              <a:t>Сравнение примерного и фактического меню на предмет установления замен блюд; </a:t>
            </a:r>
          </a:p>
          <a:p>
            <a:r>
              <a:rPr lang="ru-RU" sz="2800" b="1" smtClean="0">
                <a:solidFill>
                  <a:srgbClr val="002060"/>
                </a:solidFill>
              </a:rPr>
              <a:t>В случае нахождения замен блюд получение информации от руководителя столовой о причинах и допустимости их применения.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smtClean="0">
                <a:solidFill>
                  <a:srgbClr val="F913CD"/>
                </a:solidFill>
              </a:rPr>
              <a:t>В каких случаях допускается замена блюд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1935163"/>
            <a:ext cx="5257800" cy="4389437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В исключительных случаях </a:t>
            </a:r>
            <a:r>
              <a:rPr lang="ru-RU" sz="2800" b="1" dirty="0" smtClean="0">
                <a:solidFill>
                  <a:srgbClr val="002060"/>
                </a:solidFill>
              </a:rPr>
              <a:t>(нарушение графика подвоза, отсутствие необходимого запаса продуктов и т.п.) может проводиться замена блюд. Заменяемые продукты (блюда) должны быть аналогичны заменяемому продукту (блюду) по пищевым и биологически активным веществам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2227" name="Picture 2" descr="C:\Documents and Settings\GLN\Рабочий стол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928813"/>
            <a:ext cx="31432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913CD"/>
                </a:solidFill>
              </a:rPr>
              <a:t>Пилотный</a:t>
            </a:r>
            <a:r>
              <a:rPr lang="ru-RU" b="1" dirty="0" smtClean="0">
                <a:solidFill>
                  <a:srgbClr val="F913CD"/>
                </a:solidFill>
              </a:rPr>
              <a:t> проект</a:t>
            </a:r>
            <a:endParaRPr lang="ru-RU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8715375" cy="5500688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Разработан </a:t>
            </a:r>
            <a:r>
              <a:rPr lang="ru-RU" b="1" dirty="0" err="1" smtClean="0">
                <a:solidFill>
                  <a:srgbClr val="F913CD"/>
                </a:solidFill>
              </a:rPr>
              <a:t>пилотный</a:t>
            </a:r>
            <a:r>
              <a:rPr lang="ru-RU" b="1" dirty="0" smtClean="0">
                <a:solidFill>
                  <a:srgbClr val="F913CD"/>
                </a:solidFill>
              </a:rPr>
              <a:t> проект «Мониторинг питания и здоровья школьников», </a:t>
            </a:r>
            <a:r>
              <a:rPr lang="ru-RU" b="1" dirty="0" smtClean="0">
                <a:solidFill>
                  <a:srgbClr val="002060"/>
                </a:solidFill>
              </a:rPr>
              <a:t>реализуемый в Новосибирской и Омской областях, с 2021 в Оренбургской области с использованием </a:t>
            </a:r>
            <a:r>
              <a:rPr lang="ru-RU" b="1" dirty="0" err="1" smtClean="0">
                <a:solidFill>
                  <a:srgbClr val="F913CD"/>
                </a:solidFill>
              </a:rPr>
              <a:t>кросс-платформенного</a:t>
            </a:r>
            <a:r>
              <a:rPr lang="ru-RU" b="1" dirty="0" smtClean="0">
                <a:solidFill>
                  <a:srgbClr val="F913CD"/>
                </a:solidFill>
              </a:rPr>
              <a:t> программного средства, разработанного ФБУН «Новосибирский НИИ гигиены» Роспотребнадзора.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Цель </a:t>
            </a:r>
            <a:r>
              <a:rPr lang="ru-RU" b="1" dirty="0" err="1" smtClean="0">
                <a:solidFill>
                  <a:srgbClr val="F913CD"/>
                </a:solidFill>
              </a:rPr>
              <a:t>пилотного</a:t>
            </a:r>
            <a:r>
              <a:rPr lang="ru-RU" b="1" dirty="0" smtClean="0">
                <a:solidFill>
                  <a:srgbClr val="F913CD"/>
                </a:solidFill>
              </a:rPr>
              <a:t> проекта </a:t>
            </a:r>
            <a:r>
              <a:rPr lang="ru-RU" b="1" dirty="0" smtClean="0">
                <a:solidFill>
                  <a:srgbClr val="002060"/>
                </a:solidFill>
              </a:rPr>
              <a:t>– организация действенной системы мониторинга, обеспечивающей содействие в реализации принципов здорового питания и снижении рисков нарушений здоровья у детей, связанных с пищевым фактором.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Инструмент </a:t>
            </a:r>
            <a:r>
              <a:rPr lang="ru-RU" b="1" dirty="0" err="1" smtClean="0">
                <a:solidFill>
                  <a:srgbClr val="002060"/>
                </a:solidFill>
              </a:rPr>
              <a:t>пилотного</a:t>
            </a:r>
            <a:r>
              <a:rPr lang="ru-RU" b="1" dirty="0" smtClean="0">
                <a:solidFill>
                  <a:srgbClr val="002060"/>
                </a:solidFill>
              </a:rPr>
              <a:t> проекта – </a:t>
            </a:r>
            <a:r>
              <a:rPr lang="ru-RU" b="1" dirty="0" smtClean="0">
                <a:solidFill>
                  <a:srgbClr val="F913CD"/>
                </a:solidFill>
              </a:rPr>
              <a:t>программное средство «Питание» </a:t>
            </a:r>
            <a:r>
              <a:rPr lang="ru-RU" b="1" dirty="0" smtClean="0">
                <a:solidFill>
                  <a:srgbClr val="002060"/>
                </a:solidFill>
              </a:rPr>
              <a:t>(свидетельство о государственной регистрации программы для ЭВМ № 2019665482.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algn="ctr"/>
            <a:r>
              <a:rPr lang="ru-RU" sz="3600" b="1" smtClean="0">
                <a:solidFill>
                  <a:srgbClr val="F913CD"/>
                </a:solidFill>
              </a:rPr>
              <a:t>Рекомендуемая масса порций блюд</a:t>
            </a:r>
            <a:br>
              <a:rPr lang="ru-RU" sz="3600" b="1" smtClean="0">
                <a:solidFill>
                  <a:srgbClr val="F913CD"/>
                </a:solidFill>
              </a:rPr>
            </a:br>
            <a:r>
              <a:rPr lang="ru-RU" sz="3600" b="1" smtClean="0">
                <a:solidFill>
                  <a:srgbClr val="F913CD"/>
                </a:solidFill>
              </a:rPr>
              <a:t>для обучающихся различного возраста</a:t>
            </a:r>
            <a:endParaRPr lang="ru-RU" sz="3600" smtClean="0">
              <a:solidFill>
                <a:srgbClr val="F913CD"/>
              </a:solidFill>
            </a:endParaRPr>
          </a:p>
        </p:txBody>
      </p:sp>
      <p:sp>
        <p:nvSpPr>
          <p:cNvPr id="532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b="1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 </a:t>
            </a:r>
          </a:p>
          <a:p>
            <a:endParaRPr lang="ru-RU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625" y="1643063"/>
          <a:ext cx="8429625" cy="469423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71966"/>
                <a:gridCol w="2214578"/>
                <a:gridCol w="2143140"/>
              </a:tblGrid>
              <a:tr h="0">
                <a:tc row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блюд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Масса порций (в граммах, мл) для обучающихся двух возрастных групп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 7 до 11 лет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 12 лет и старше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Каша, овощное, яичное, творожное, мясное блюдо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150 - 200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200 - 250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Напитки (чай, какао, сок, компот молоко, кефир и др.)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Закуски (салат, овощи в нарезке и т.п.)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60 - 100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60 - 150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Суп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200 - 250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250 - 300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Мясо, котлета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80 - 120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100 - 120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Гарнир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150 - 200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180 - 230</a:t>
                      </a:r>
                    </a:p>
                  </a:txBody>
                  <a:tcPr marL="39370" marR="39370" marT="64770" marB="64770"/>
                </a:tc>
              </a:tr>
              <a:tr h="0">
                <a:tc>
                  <a:txBody>
                    <a:bodyPr/>
                    <a:lstStyle/>
                    <a:p>
                      <a:pPr indent="183515"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Фрукты (поштучно)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100 - 120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indent="183515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100 - 120</a:t>
                      </a: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78581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100" dirty="0" smtClean="0"/>
              <a:t> </a:t>
            </a:r>
            <a:br>
              <a:rPr lang="ru-RU" sz="3100" dirty="0" smtClean="0"/>
            </a:br>
            <a:r>
              <a:rPr lang="ru-RU" sz="4000" b="1" dirty="0" smtClean="0">
                <a:solidFill>
                  <a:srgbClr val="F913CD"/>
                </a:solidFill>
              </a:rPr>
              <a:t>Кто обеспечивает контроль качества</a:t>
            </a:r>
            <a:br>
              <a:rPr lang="ru-RU" sz="4000" b="1" dirty="0" smtClean="0">
                <a:solidFill>
                  <a:srgbClr val="F913CD"/>
                </a:solidFill>
              </a:rPr>
            </a:br>
            <a:r>
              <a:rPr lang="ru-RU" sz="4000" b="1" dirty="0" smtClean="0">
                <a:solidFill>
                  <a:srgbClr val="F913CD"/>
                </a:solidFill>
              </a:rPr>
              <a:t>и организацию питания обучающихся</a:t>
            </a:r>
            <a:br>
              <a:rPr lang="ru-RU" sz="4000" b="1" dirty="0" smtClean="0">
                <a:solidFill>
                  <a:srgbClr val="F913CD"/>
                </a:solidFill>
              </a:rPr>
            </a:br>
            <a:endParaRPr lang="ru-RU" sz="4000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357313"/>
            <a:ext cx="8043862" cy="52863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Общеобразовательная организация является ответственным лицом за организацию и качество горячего питания обучающихся.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Общеобразовательная организация разъясняет принципы здорового питания и правила личной гигиены обучающимся.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002060"/>
                </a:solidFill>
              </a:rPr>
              <a:t>Наглядные формы</a:t>
            </a:r>
          </a:p>
        </p:txBody>
      </p:sp>
      <p:pic>
        <p:nvPicPr>
          <p:cNvPr id="55298" name="Picture 3" descr="C:\Documents and Settings\GLN\Рабочий стол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2000250"/>
            <a:ext cx="3786188" cy="4429125"/>
          </a:xfrm>
        </p:spPr>
      </p:pic>
      <p:sp>
        <p:nvSpPr>
          <p:cNvPr id="55299" name="Прямоугольник 5"/>
          <p:cNvSpPr>
            <a:spLocks noChangeArrowheads="1"/>
          </p:cNvSpPr>
          <p:nvPr/>
        </p:nvSpPr>
        <p:spPr bwMode="auto">
          <a:xfrm>
            <a:off x="4572000" y="2143125"/>
            <a:ext cx="4572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913CD"/>
                </a:solidFill>
                <a:latin typeface="Constantia" pitchFamily="18" charset="0"/>
              </a:rPr>
              <a:t>Наглядными формами прививания навыков здорового питания могут быть плакаты, иллюстрированные лозунги в столовой, буфете, в "уголке здоровья" и т.п.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8858250" cy="2235200"/>
          </a:xfrm>
        </p:spPr>
      </p:pic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673225"/>
            <a:ext cx="73406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85725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F913CD"/>
                </a:solidFill>
              </a:rPr>
              <a:t>Функционал программы предусматривает реализацию функций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8786812" cy="50387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Организации здорового питания, включая разработку </a:t>
            </a:r>
            <a:r>
              <a:rPr lang="ru-RU" b="1" dirty="0" smtClean="0">
                <a:solidFill>
                  <a:srgbClr val="F913CD"/>
                </a:solidFill>
              </a:rPr>
              <a:t>меню и его оперативный анализ,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F913CD"/>
                </a:solidFill>
              </a:rPr>
              <a:t>адаптацию основного меню</a:t>
            </a:r>
            <a:r>
              <a:rPr lang="ru-RU" b="1" dirty="0" smtClean="0">
                <a:solidFill>
                  <a:srgbClr val="002060"/>
                </a:solidFill>
              </a:rPr>
              <a:t> для детей с сахарным диабетом и пищевой аллергией, </a:t>
            </a:r>
            <a:r>
              <a:rPr lang="ru-RU" b="1" dirty="0" smtClean="0">
                <a:solidFill>
                  <a:srgbClr val="F913CD"/>
                </a:solidFill>
              </a:rPr>
              <a:t>автоматизированную подготовку </a:t>
            </a:r>
            <a:r>
              <a:rPr lang="ru-RU" b="1" dirty="0" smtClean="0">
                <a:solidFill>
                  <a:srgbClr val="002060"/>
                </a:solidFill>
              </a:rPr>
              <a:t>документации пищеблока и информации, размещаемой на сайтах школ о фактическом питании и принципах здорового питания;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Мониторинг питания и здоровья посредством формирования отчетов;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002060"/>
                </a:solidFill>
              </a:rPr>
              <a:t>Реализация функций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«Родительского контроля».</a:t>
            </a:r>
          </a:p>
        </p:txBody>
      </p:sp>
      <p:pic>
        <p:nvPicPr>
          <p:cNvPr id="17411" name="Picture 5" descr="C:\Documents and Settings\GLN\Рабочий стол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4572000"/>
            <a:ext cx="385762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pPr algn="ctr"/>
            <a:r>
              <a:rPr lang="ru-RU" sz="4400" b="1" smtClean="0">
                <a:solidFill>
                  <a:srgbClr val="F913CD"/>
                </a:solidFill>
              </a:rPr>
              <a:t>Родительский контроль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3571875" y="1285875"/>
            <a:ext cx="5357813" cy="5357813"/>
          </a:xfrm>
        </p:spPr>
        <p:txBody>
          <a:bodyPr/>
          <a:lstStyle/>
          <a:p>
            <a:r>
              <a:rPr lang="ru-RU" smtClean="0">
                <a:solidFill>
                  <a:srgbClr val="002060"/>
                </a:solidFill>
              </a:rPr>
              <a:t>Одним из эффективных механизмов обеспечения безопасности детского питания является </a:t>
            </a:r>
            <a:r>
              <a:rPr lang="ru-RU" b="1" smtClean="0">
                <a:solidFill>
                  <a:srgbClr val="F913CD"/>
                </a:solidFill>
              </a:rPr>
              <a:t>организация родительского контроля. </a:t>
            </a:r>
          </a:p>
          <a:p>
            <a:r>
              <a:rPr lang="ru-RU" smtClean="0">
                <a:solidFill>
                  <a:srgbClr val="002060"/>
                </a:solidFill>
              </a:rPr>
              <a:t>Руководитель образовательной организации</a:t>
            </a:r>
            <a:r>
              <a:rPr lang="ru-RU" b="1" smtClean="0">
                <a:solidFill>
                  <a:srgbClr val="002060"/>
                </a:solidFill>
              </a:rPr>
              <a:t> может инициировать создание </a:t>
            </a:r>
            <a:r>
              <a:rPr lang="ru-RU" b="1" smtClean="0">
                <a:solidFill>
                  <a:srgbClr val="F913CD"/>
                </a:solidFill>
              </a:rPr>
              <a:t>общественно-экспертного совета </a:t>
            </a:r>
            <a:r>
              <a:rPr lang="ru-RU" smtClean="0">
                <a:solidFill>
                  <a:srgbClr val="002060"/>
                </a:solidFill>
              </a:rPr>
              <a:t>по организации и качеству питания </a:t>
            </a:r>
            <a:r>
              <a:rPr lang="ru-RU" b="1" smtClean="0">
                <a:solidFill>
                  <a:srgbClr val="002060"/>
                </a:solidFill>
              </a:rPr>
              <a:t>с включением в ее состав родителей обучающихся</a:t>
            </a:r>
            <a:r>
              <a:rPr lang="ru-RU" smtClean="0">
                <a:solidFill>
                  <a:srgbClr val="002060"/>
                </a:solidFill>
              </a:rPr>
              <a:t>.</a:t>
            </a:r>
            <a:r>
              <a:rPr lang="ru-RU" b="1" smtClean="0">
                <a:solidFill>
                  <a:srgbClr val="002060"/>
                </a:solidFill>
              </a:rPr>
              <a:t> </a:t>
            </a:r>
            <a:endParaRPr lang="ru-RU" smtClean="0">
              <a:solidFill>
                <a:srgbClr val="002060"/>
              </a:solidFill>
            </a:endParaRPr>
          </a:p>
          <a:p>
            <a:endParaRPr lang="ru-RU" smtClean="0"/>
          </a:p>
        </p:txBody>
      </p:sp>
      <p:pic>
        <p:nvPicPr>
          <p:cNvPr id="18435" name="Picture 2" descr="C:\Documents and Settings\GLN\Рабочий стол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0"/>
            <a:ext cx="33575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smtClean="0">
                <a:solidFill>
                  <a:srgbClr val="F913CD"/>
                </a:solidFill>
              </a:rPr>
              <a:t>Общественно-экспертный совет по контролю за организацией и качеством питания обучающихся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Состав</a:t>
            </a:r>
            <a:r>
              <a:rPr lang="ru-RU" b="1" dirty="0" smtClean="0">
                <a:solidFill>
                  <a:srgbClr val="002060"/>
                </a:solidFill>
              </a:rPr>
              <a:t> общественно-экспертного совета </a:t>
            </a:r>
            <a:r>
              <a:rPr lang="ru-RU" b="1" dirty="0" smtClean="0">
                <a:solidFill>
                  <a:srgbClr val="F913CD"/>
                </a:solidFill>
              </a:rPr>
              <a:t>утверждается</a:t>
            </a:r>
            <a:r>
              <a:rPr lang="ru-RU" b="1" dirty="0" smtClean="0">
                <a:solidFill>
                  <a:srgbClr val="002060"/>
                </a:solidFill>
              </a:rPr>
              <a:t> в начале каждого учебного года </a:t>
            </a:r>
            <a:r>
              <a:rPr lang="ru-RU" b="1" dirty="0" smtClean="0">
                <a:solidFill>
                  <a:srgbClr val="F913CD"/>
                </a:solidFill>
              </a:rPr>
              <a:t>директором </a:t>
            </a:r>
            <a:r>
              <a:rPr lang="ru-RU" b="1" dirty="0" smtClean="0">
                <a:solidFill>
                  <a:srgbClr val="002060"/>
                </a:solidFill>
              </a:rPr>
              <a:t>образовательной организации. А также формируется план работы совета в части проведения различных проверок.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solidFill>
                  <a:srgbClr val="F913CD"/>
                </a:solidFill>
              </a:rPr>
              <a:t>Общественно-экспертный совет </a:t>
            </a:r>
            <a:r>
              <a:rPr lang="ru-RU" b="1" dirty="0" smtClean="0">
                <a:solidFill>
                  <a:srgbClr val="002060"/>
                </a:solidFill>
              </a:rPr>
              <a:t>по контролю за организацией и качеством питания обучающихся периодически (но не реже 1 раза в квартал) </a:t>
            </a:r>
            <a:r>
              <a:rPr lang="ru-RU" b="1" dirty="0" smtClean="0">
                <a:solidFill>
                  <a:srgbClr val="F913CD"/>
                </a:solidFill>
              </a:rPr>
              <a:t>отчитывается о проделанной работе </a:t>
            </a:r>
            <a:r>
              <a:rPr lang="ru-RU" b="1" dirty="0" smtClean="0">
                <a:solidFill>
                  <a:srgbClr val="002060"/>
                </a:solidFill>
              </a:rPr>
              <a:t>на совещании при директоре образовательной организации.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algn="ctr"/>
            <a:r>
              <a:rPr lang="ru-RU" sz="3200" b="1" smtClean="0">
                <a:solidFill>
                  <a:srgbClr val="002060"/>
                </a:solidFill>
              </a:rPr>
              <a:t>Состав общественно-экспертного совета по контролю за организацией и качеством питания обучающихся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500188"/>
            <a:ext cx="8715375" cy="4994275"/>
          </a:xfrm>
        </p:spPr>
        <p:txBody>
          <a:bodyPr>
            <a:normAutofit fontScale="55000" lnSpcReduction="20000"/>
          </a:bodyPr>
          <a:lstStyle/>
          <a:p>
            <a:pPr marL="0" lvl="1" indent="-2468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3500" b="1" dirty="0" smtClean="0">
                <a:solidFill>
                  <a:srgbClr val="C00000"/>
                </a:solidFill>
              </a:rPr>
              <a:t>Совет состоит из постоянно действующей группы из числа сотрудников образовательной организации, представителей родительской и экспертной общественности.</a:t>
            </a:r>
          </a:p>
          <a:p>
            <a:pPr marL="0" lvl="1" indent="-2468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3500" b="1" dirty="0" smtClean="0">
                <a:solidFill>
                  <a:srgbClr val="002060"/>
                </a:solidFill>
              </a:rPr>
              <a:t>Членами Совета от представителей родительской общественности могут быть только родители (законные представители) обучающихся образовательной организации.</a:t>
            </a:r>
          </a:p>
          <a:p>
            <a:pPr marL="0" lvl="1" indent="-2468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3500" b="1" dirty="0" smtClean="0">
                <a:solidFill>
                  <a:srgbClr val="F913CD"/>
                </a:solidFill>
              </a:rPr>
              <a:t>Членами Совета от экспертной общественности могут быть лица, обладающие специальными познаниями в области организации питания обучающихся или в смежных с организацией питания областях в силу наличия специального образования и (или) осуществления профессиональной деятельности (медицинские работники, работники общественного питания, ученые и пр.).</a:t>
            </a:r>
          </a:p>
          <a:p>
            <a:pPr marL="0" lvl="1" indent="-2468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3500" b="1" dirty="0" smtClean="0">
                <a:solidFill>
                  <a:srgbClr val="002060"/>
                </a:solidFill>
              </a:rPr>
              <a:t>Общее количество членов Совета по питанию - не менее 6 человек (не менее 2 членов от каждой из входящих в состав Совета категории членов, количество членов Совета от каждой категории должно быть одинаковым).</a:t>
            </a:r>
          </a:p>
          <a:p>
            <a:pPr marL="0" lvl="1" indent="-24688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3500" b="1" dirty="0" smtClean="0">
                <a:solidFill>
                  <a:srgbClr val="C00000"/>
                </a:solidFill>
              </a:rPr>
              <a:t>Состав утверждается приказом директора образовательной организации на каждый учебный год на основании выдвинутых органами управления образовательной организацией кандидатур, а также заявлений на имя директора от желающих на включение в состав членов Совета.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913CD"/>
                </a:solidFill>
              </a:rPr>
              <a:t>Как часто заседает Совет</a:t>
            </a:r>
            <a:endParaRPr lang="ru-RU" sz="4400" b="1" dirty="0">
              <a:solidFill>
                <a:srgbClr val="F913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143500"/>
          </a:xfrm>
        </p:spPr>
        <p:txBody>
          <a:bodyPr>
            <a:noAutofit/>
          </a:bodyPr>
          <a:lstStyle/>
          <a:p>
            <a:pPr marL="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Председателем Совета является </a:t>
            </a:r>
            <a:r>
              <a:rPr lang="ru-RU" sz="2800" b="1" dirty="0" smtClean="0">
                <a:solidFill>
                  <a:srgbClr val="F913CD"/>
                </a:solidFill>
              </a:rPr>
              <a:t>директор </a:t>
            </a:r>
            <a:r>
              <a:rPr lang="ru-RU" sz="2800" b="1" dirty="0" smtClean="0">
                <a:solidFill>
                  <a:srgbClr val="002060"/>
                </a:solidFill>
              </a:rPr>
              <a:t>образовательной организации</a:t>
            </a:r>
          </a:p>
          <a:p>
            <a:pPr marL="0" lvl="1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Совет осуществляет свою деятельность в соответствии с </a:t>
            </a:r>
            <a:r>
              <a:rPr lang="ru-RU" sz="2800" b="1" dirty="0" smtClean="0">
                <a:solidFill>
                  <a:srgbClr val="F913CD"/>
                </a:solidFill>
              </a:rPr>
              <a:t>Планом деятельности </a:t>
            </a:r>
            <a:r>
              <a:rPr lang="ru-RU" sz="2800" b="1" dirty="0" smtClean="0">
                <a:solidFill>
                  <a:srgbClr val="002060"/>
                </a:solidFill>
              </a:rPr>
              <a:t>принимаемом на каждую четверть/полугодие учебного года на заседании Совета.</a:t>
            </a:r>
          </a:p>
          <a:p>
            <a:pPr marL="0" lvl="1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Совет </a:t>
            </a:r>
            <a:r>
              <a:rPr lang="ru-RU" sz="2800" b="1" dirty="0" smtClean="0">
                <a:solidFill>
                  <a:srgbClr val="F913CD"/>
                </a:solidFill>
              </a:rPr>
              <a:t>собирается (заседает) не реже 1 раза в каждую четверть </a:t>
            </a:r>
            <a:r>
              <a:rPr lang="ru-RU" sz="2800" b="1" dirty="0" smtClean="0">
                <a:solidFill>
                  <a:srgbClr val="002060"/>
                </a:solidFill>
              </a:rPr>
              <a:t>учебного года.</a:t>
            </a:r>
          </a:p>
          <a:p>
            <a:pPr marL="0" lvl="1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Решения по поставленным на заседании Совета вопросам </a:t>
            </a:r>
            <a:r>
              <a:rPr lang="ru-RU" sz="2800" b="1" dirty="0" smtClean="0">
                <a:solidFill>
                  <a:srgbClr val="F913CD"/>
                </a:solidFill>
              </a:rPr>
              <a:t>принимаются большинством голосов </a:t>
            </a:r>
            <a:r>
              <a:rPr lang="ru-RU" sz="2800" b="1" dirty="0" smtClean="0">
                <a:solidFill>
                  <a:srgbClr val="002060"/>
                </a:solidFill>
              </a:rPr>
              <a:t>от присутствующих членов Совета и оформляются протоколом.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765</TotalTime>
  <Words>1982</Words>
  <Application>Microsoft Office PowerPoint</Application>
  <PresentationFormat>Экран (4:3)</PresentationFormat>
  <Paragraphs>172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43</vt:i4>
      </vt:variant>
    </vt:vector>
  </HeadingPairs>
  <TitlesOfParts>
    <vt:vector size="51" baseType="lpstr">
      <vt:lpstr>Constantia</vt:lpstr>
      <vt:lpstr>Arial</vt:lpstr>
      <vt:lpstr>Calibri</vt:lpstr>
      <vt:lpstr>Wingdings 2</vt:lpstr>
      <vt:lpstr>Wingdings</vt:lpstr>
      <vt:lpstr>Times New Roman</vt:lpstr>
      <vt:lpstr>Поток</vt:lpstr>
      <vt:lpstr>Поток</vt:lpstr>
      <vt:lpstr>Слайд 1</vt:lpstr>
      <vt:lpstr>В соответствии с задачей, поставленной Президентом Российской Федерации в Послании Федеральному Собранию 15 января 2020 года:</vt:lpstr>
      <vt:lpstr>Нормативные документы</vt:lpstr>
      <vt:lpstr>Пилотный проект</vt:lpstr>
      <vt:lpstr>Функционал программы предусматривает реализацию функций </vt:lpstr>
      <vt:lpstr>Родительский контроль</vt:lpstr>
      <vt:lpstr>Общественно-экспертный совет по контролю за организацией и качеством питания обучающихся</vt:lpstr>
      <vt:lpstr>Состав общественно-экспертного совета по контролю за организацией и качеством питания обучающихся </vt:lpstr>
      <vt:lpstr>Как часто заседает Совет</vt:lpstr>
      <vt:lpstr>Порядок доступа законных представителей обучающихся в помещения для приема пищи.</vt:lpstr>
      <vt:lpstr>В соответствии с временными методическими рекомендациями "Профилактика, диагностика и лечение новой короновирусной инфекции (COVID-19)"</vt:lpstr>
      <vt:lpstr>Провеведение мониторинга</vt:lpstr>
      <vt:lpstr>В каких помещениях может осуществляться питание обучающихся</vt:lpstr>
      <vt:lpstr>Мероприятия родительского контроля</vt:lpstr>
      <vt:lpstr>Слайд 15</vt:lpstr>
      <vt:lpstr>Санитарно-техническое содержание обеденного зала:</vt:lpstr>
      <vt:lpstr>Наличие условий для  соблюдения правил личной гигиены:</vt:lpstr>
      <vt:lpstr>Наличие инвентаря для раздачи</vt:lpstr>
      <vt:lpstr>В чем осуществляется доставка готовых блюд</vt:lpstr>
      <vt:lpstr>Организация контроля температуры блюд</vt:lpstr>
      <vt:lpstr>Какой срок реализации готовых блюд</vt:lpstr>
      <vt:lpstr> Оценка объема и вида пищевых отходов после приема пищи</vt:lpstr>
      <vt:lpstr>Дегустация блюд</vt:lpstr>
      <vt:lpstr>Оценка наличия:</vt:lpstr>
      <vt:lpstr>Оценка организации питьевого режима</vt:lpstr>
      <vt:lpstr>Родители (законные представители) обучающихся в праве</vt:lpstr>
      <vt:lpstr>Родители (законные представители) обучающихся не в праве:</vt:lpstr>
      <vt:lpstr>Формы родительского контроля</vt:lpstr>
      <vt:lpstr>Продолжительность перемены для приема пищи</vt:lpstr>
      <vt:lpstr>Завтрак</vt:lpstr>
      <vt:lpstr>Ассортимент завтрака</vt:lpstr>
      <vt:lpstr>Энергетическая ценность</vt:lpstr>
      <vt:lpstr>Обед</vt:lpstr>
      <vt:lpstr>Энергетическая ценность</vt:lpstr>
      <vt:lpstr>Меню</vt:lpstr>
      <vt:lpstr>Требования к меню</vt:lpstr>
      <vt:lpstr>Какова потребность в соли</vt:lpstr>
      <vt:lpstr>Практика родительского контроля (меню)</vt:lpstr>
      <vt:lpstr>В каких случаях допускается замена блюд</vt:lpstr>
      <vt:lpstr>Рекомендуемая масса порций блюд для обучающихся различного возраста</vt:lpstr>
      <vt:lpstr>  Кто обеспечивает контроль качества и организацию питания обучающихся </vt:lpstr>
      <vt:lpstr>Наглядные формы</vt:lpstr>
      <vt:lpstr>Слайд 43</vt:lpstr>
    </vt:vector>
  </TitlesOfParts>
  <Company>fguz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Роспотребнадзора по организации  </dc:title>
  <dc:creator>Lilia N. Gorbacheva</dc:creator>
  <cp:lastModifiedBy>Grod</cp:lastModifiedBy>
  <cp:revision>84</cp:revision>
  <dcterms:created xsi:type="dcterms:W3CDTF">2021-09-13T00:43:14Z</dcterms:created>
  <dcterms:modified xsi:type="dcterms:W3CDTF">2021-09-15T04:18:22Z</dcterms:modified>
</cp:coreProperties>
</file>